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69" r:id="rId2"/>
    <p:sldMasterId id="2147483660" r:id="rId3"/>
  </p:sldMasterIdLst>
  <p:notesMasterIdLst>
    <p:notesMasterId r:id="rId14"/>
  </p:notesMasterIdLst>
  <p:handoutMasterIdLst>
    <p:handoutMasterId r:id="rId15"/>
  </p:handoutMasterIdLst>
  <p:sldIdLst>
    <p:sldId id="428" r:id="rId4"/>
    <p:sldId id="431" r:id="rId5"/>
    <p:sldId id="434" r:id="rId6"/>
    <p:sldId id="439" r:id="rId7"/>
    <p:sldId id="435" r:id="rId8"/>
    <p:sldId id="432" r:id="rId9"/>
    <p:sldId id="436" r:id="rId10"/>
    <p:sldId id="433" r:id="rId11"/>
    <p:sldId id="437" r:id="rId12"/>
    <p:sldId id="438" r:id="rId13"/>
  </p:sldIdLst>
  <p:sldSz cx="9144000" cy="6858000" type="screen4x3"/>
  <p:notesSz cx="7315200" cy="9601200"/>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nte, Niki (CCA)" initials="CN(" lastIdx="7" clrIdx="0">
    <p:extLst>
      <p:ext uri="{19B8F6BF-5375-455C-9EA6-DF929625EA0E}">
        <p15:presenceInfo xmlns:p15="http://schemas.microsoft.com/office/powerpoint/2012/main" userId="S-1-5-21-1078081533-706699826-839522115-12685" providerId="AD"/>
      </p:ext>
    </p:extLst>
  </p:cmAuthor>
  <p:cmAuthor id="2" name="Raymond, Deborah" initials="RD" lastIdx="30" clrIdx="1">
    <p:extLst>
      <p:ext uri="{19B8F6BF-5375-455C-9EA6-DF929625EA0E}">
        <p15:presenceInfo xmlns:p15="http://schemas.microsoft.com/office/powerpoint/2012/main" userId="S-1-5-21-1855000883-1368534861-315576832-291794" providerId="AD"/>
      </p:ext>
    </p:extLst>
  </p:cmAuthor>
  <p:cmAuthor id="3" name="Buonopane, Sarah (CCA)" initials="SB" lastIdx="4" clrIdx="2">
    <p:extLst>
      <p:ext uri="{19B8F6BF-5375-455C-9EA6-DF929625EA0E}">
        <p15:presenceInfo xmlns:p15="http://schemas.microsoft.com/office/powerpoint/2012/main" userId="Buonopane, Sarah (CCA)" providerId="None"/>
      </p:ext>
    </p:extLst>
  </p:cmAuthor>
  <p:cmAuthor id="4" name="Berger, Valerie J. (CCA)" initials="BVJ(" lastIdx="3" clrIdx="3">
    <p:extLst>
      <p:ext uri="{19B8F6BF-5375-455C-9EA6-DF929625EA0E}">
        <p15:presenceInfo xmlns:p15="http://schemas.microsoft.com/office/powerpoint/2012/main" userId="S-1-5-21-1078081533-706699826-839522115-32969" providerId="AD"/>
      </p:ext>
    </p:extLst>
  </p:cmAuthor>
  <p:cmAuthor id="5" name="Egan, Andrew (CCA)" initials="EA(" lastIdx="3" clrIdx="4">
    <p:extLst>
      <p:ext uri="{19B8F6BF-5375-455C-9EA6-DF929625EA0E}">
        <p15:presenceInfo xmlns:p15="http://schemas.microsoft.com/office/powerpoint/2012/main" userId="S-1-5-21-1078081533-706699826-839522115-42348" providerId="AD"/>
      </p:ext>
    </p:extLst>
  </p:cmAuthor>
  <p:cmAuthor id="6" name="Woltmann, Marissa (CCA)" initials="WM(" lastIdx="1" clrIdx="5">
    <p:extLst>
      <p:ext uri="{19B8F6BF-5375-455C-9EA6-DF929625EA0E}">
        <p15:presenceInfo xmlns:p15="http://schemas.microsoft.com/office/powerpoint/2012/main" userId="S-1-5-21-1078081533-706699826-839522115-185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8E28"/>
    <a:srgbClr val="71004D"/>
    <a:srgbClr val="008C99"/>
    <a:srgbClr val="6CB33F"/>
    <a:srgbClr val="DCE1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p:restoredLeft sz="7997" autoAdjust="0"/>
    <p:restoredTop sz="94737" autoAdjust="0"/>
  </p:normalViewPr>
  <p:slideViewPr>
    <p:cSldViewPr snapToGrid="0">
      <p:cViewPr varScale="1">
        <p:scale>
          <a:sx n="105" d="100"/>
          <a:sy n="105" d="100"/>
        </p:scale>
        <p:origin x="215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0" d="100"/>
          <a:sy n="80" d="100"/>
        </p:scale>
        <p:origin x="380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BD6AD07-48CF-4948-9AE5-4171FC52BA9D}"/>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AE5901C8-A999-4B44-AD08-9E5C18A88309}"/>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900" dirty="0">
                <a:latin typeface="Arial" panose="020B0604020202020204" pitchFamily="34" charset="0"/>
                <a:cs typeface="Arial" panose="020B0604020202020204" pitchFamily="34" charset="0"/>
              </a:rPr>
              <a:t>Activity Answers</a:t>
            </a:r>
          </a:p>
        </p:txBody>
      </p:sp>
      <p:sp>
        <p:nvSpPr>
          <p:cNvPr id="4" name="Footer Placeholder 3">
            <a:extLst>
              <a:ext uri="{FF2B5EF4-FFF2-40B4-BE49-F238E27FC236}">
                <a16:creationId xmlns:a16="http://schemas.microsoft.com/office/drawing/2014/main" id="{32EF0A76-F3C9-4CAB-8A0F-D4302BCF93AA}"/>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342BAEC6-F6B9-41A8-A9FC-3A2F025326B3}"/>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A3D6E4AF-1FB3-4817-AA4E-8F1C31322F14}" type="slidenum">
              <a:rPr lang="en-US" smtClean="0"/>
              <a:t>‹#›</a:t>
            </a:fld>
            <a:endParaRPr lang="en-US"/>
          </a:p>
        </p:txBody>
      </p:sp>
    </p:spTree>
    <p:extLst>
      <p:ext uri="{BB962C8B-B14F-4D97-AF65-F5344CB8AC3E}">
        <p14:creationId xmlns:p14="http://schemas.microsoft.com/office/powerpoint/2010/main" val="4050963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F8DBDB47-A94B-414D-82F3-617DDEDE2F09}" type="datetimeFigureOut">
              <a:rPr lang="en-US" smtClean="0"/>
              <a:t>7/10/2019</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F887A0D-D760-4AB1-9EDC-BF6B128C4E93}" type="slidenum">
              <a:rPr lang="en-US" smtClean="0"/>
              <a:t>‹#›</a:t>
            </a:fld>
            <a:endParaRPr lang="en-US"/>
          </a:p>
        </p:txBody>
      </p:sp>
    </p:spTree>
    <p:extLst>
      <p:ext uri="{BB962C8B-B14F-4D97-AF65-F5344CB8AC3E}">
        <p14:creationId xmlns:p14="http://schemas.microsoft.com/office/powerpoint/2010/main" val="2903039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7237"/>
            <a:ext cx="6858000" cy="1122726"/>
          </a:xfrm>
          <a:prstGeom prst="rect">
            <a:avLst/>
          </a:prstGeom>
        </p:spPr>
        <p:txBody>
          <a:bodyPr lIns="0" tIns="0" rIns="0" bIns="0" anchor="b"/>
          <a:lstStyle>
            <a:lvl1pPr algn="l">
              <a:defRPr sz="3400"/>
            </a:lvl1pPr>
          </a:lstStyle>
          <a:p>
            <a:r>
              <a:rPr lang="en-US"/>
              <a:t>Click to edit Master title style</a:t>
            </a:r>
            <a:endParaRPr lang="en-US" dirty="0"/>
          </a:p>
        </p:txBody>
      </p:sp>
      <p:sp>
        <p:nvSpPr>
          <p:cNvPr id="3" name="Subtitle 2"/>
          <p:cNvSpPr>
            <a:spLocks noGrp="1"/>
          </p:cNvSpPr>
          <p:nvPr>
            <p:ph type="subTitle" idx="1"/>
          </p:nvPr>
        </p:nvSpPr>
        <p:spPr>
          <a:xfrm>
            <a:off x="1600200" y="3657600"/>
            <a:ext cx="6858000" cy="914400"/>
          </a:xfrm>
          <a:prstGeom prst="rect">
            <a:avLst/>
          </a:prstGeom>
        </p:spPr>
        <p:txBody>
          <a:bodyPr lIns="0" tIns="0" rIns="0" bIns="0"/>
          <a:lstStyle>
            <a:lvl1pPr marL="0" indent="0" algn="l">
              <a:lnSpc>
                <a:spcPts val="27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Text Placeholder 7">
            <a:extLst>
              <a:ext uri="{FF2B5EF4-FFF2-40B4-BE49-F238E27FC236}">
                <a16:creationId xmlns:a16="http://schemas.microsoft.com/office/drawing/2014/main" id="{E38024A9-0A6C-4305-A72F-F20F8B394CFD}"/>
              </a:ext>
            </a:extLst>
          </p:cNvPr>
          <p:cNvSpPr>
            <a:spLocks noGrp="1"/>
          </p:cNvSpPr>
          <p:nvPr>
            <p:ph type="body" sz="quarter" idx="10"/>
          </p:nvPr>
        </p:nvSpPr>
        <p:spPr>
          <a:xfrm>
            <a:off x="1600200" y="4816475"/>
            <a:ext cx="6858000" cy="1247775"/>
          </a:xfrm>
          <a:prstGeom prst="rect">
            <a:avLst/>
          </a:prstGeom>
        </p:spPr>
        <p:txBody>
          <a:bodyPr lIns="0" tIns="0" rIns="0" bIns="0"/>
          <a:lstStyle>
            <a:lvl1pPr>
              <a:lnSpc>
                <a:spcPct val="130000"/>
              </a:lnSpc>
              <a:spcBef>
                <a:spcPts val="0"/>
              </a:spcBef>
              <a:spcAft>
                <a:spcPts val="1200"/>
              </a:spcAft>
              <a:defRPr sz="1500">
                <a:solidFill>
                  <a:schemeClr val="bg2">
                    <a:lumMod val="50000"/>
                  </a:schemeClr>
                </a:solidFill>
                <a:latin typeface="+mn-lt"/>
              </a:defRPr>
            </a:lvl1pPr>
          </a:lstStyle>
          <a:p>
            <a:pPr lvl="0"/>
            <a:r>
              <a:rPr lang="en-US"/>
              <a:t>Edit Master text styles</a:t>
            </a:r>
          </a:p>
        </p:txBody>
      </p:sp>
    </p:spTree>
    <p:extLst>
      <p:ext uri="{BB962C8B-B14F-4D97-AF65-F5344CB8AC3E}">
        <p14:creationId xmlns:p14="http://schemas.microsoft.com/office/powerpoint/2010/main" val="4019840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3E9B-6753-4931-BDC9-FFE16B6CDEA5}"/>
              </a:ext>
            </a:extLst>
          </p:cNvPr>
          <p:cNvSpPr>
            <a:spLocks noGrp="1"/>
          </p:cNvSpPr>
          <p:nvPr>
            <p:ph type="ctrTitle"/>
          </p:nvPr>
        </p:nvSpPr>
        <p:spPr>
          <a:xfrm>
            <a:off x="685800" y="4690872"/>
            <a:ext cx="7772400" cy="2176272"/>
          </a:xfrm>
        </p:spPr>
        <p:txBody>
          <a:bodyPr anchor="ctr" anchorCtr="0">
            <a:normAutofit/>
          </a:bodyPr>
          <a:lstStyle>
            <a:lvl1pPr algn="l">
              <a:defRPr sz="36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152412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ingle Container">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1"/>
            <a:ext cx="7772400" cy="822960"/>
          </a:xfrm>
        </p:spPr>
        <p:txBody>
          <a:bodyPr/>
          <a:lstStyle/>
          <a:p>
            <a:r>
              <a:rPr lang="en-US"/>
              <a:t>Click to edit Master title style</a:t>
            </a:r>
            <a:endParaRPr lang="en-US" dirty="0"/>
          </a:p>
        </p:txBody>
      </p:sp>
      <p:sp>
        <p:nvSpPr>
          <p:cNvPr id="3" name="Content Placeholder 2"/>
          <p:cNvSpPr>
            <a:spLocks noGrp="1"/>
          </p:cNvSpPr>
          <p:nvPr>
            <p:ph idx="1"/>
          </p:nvPr>
        </p:nvSpPr>
        <p:spPr>
          <a:xfrm>
            <a:off x="685800" y="1371600"/>
            <a:ext cx="7772400" cy="4351338"/>
          </a:xfrm>
        </p:spPr>
        <p:txBody>
          <a:bodyPr/>
          <a:lstStyle/>
          <a:p>
            <a:pPr lvl="0"/>
            <a:r>
              <a:rPr lang="en-US" dirty="0"/>
              <a:t>Edit Master text styles</a:t>
            </a:r>
          </a:p>
          <a:p>
            <a:pPr lvl="1"/>
            <a:r>
              <a:rPr lang="en-US" dirty="0"/>
              <a:t>Second level</a:t>
            </a:r>
          </a:p>
          <a:p>
            <a:pPr lvl="2"/>
            <a:r>
              <a:rPr lang="en-US" dirty="0"/>
              <a:t>Third level</a:t>
            </a:r>
          </a:p>
        </p:txBody>
      </p:sp>
      <p:sp>
        <p:nvSpPr>
          <p:cNvPr id="7" name="Slide Number Placeholder 5">
            <a:extLst>
              <a:ext uri="{FF2B5EF4-FFF2-40B4-BE49-F238E27FC236}">
                <a16:creationId xmlns:a16="http://schemas.microsoft.com/office/drawing/2014/main" id="{42A3BA48-CF1B-4284-B3D8-7BF808D30C39}"/>
              </a:ext>
            </a:extLst>
          </p:cNvPr>
          <p:cNvSpPr>
            <a:spLocks noGrp="1"/>
          </p:cNvSpPr>
          <p:nvPr>
            <p:ph type="sldNum" sz="quarter" idx="4"/>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Tree>
    <p:extLst>
      <p:ext uri="{BB962C8B-B14F-4D97-AF65-F5344CB8AC3E}">
        <p14:creationId xmlns:p14="http://schemas.microsoft.com/office/powerpoint/2010/main" val="595253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ble Container">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1"/>
            <a:ext cx="7772400" cy="82296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371600"/>
            <a:ext cx="3657600" cy="4351338"/>
          </a:xfrm>
        </p:spPr>
        <p:txBody>
          <a:bodyPr/>
          <a:lstStyle/>
          <a:p>
            <a:pPr lvl="0"/>
            <a:r>
              <a:rPr lang="en-US" dirty="0"/>
              <a:t>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800600" y="1371600"/>
            <a:ext cx="3657600" cy="4351338"/>
          </a:xfrm>
        </p:spPr>
        <p:txBody>
          <a:bodyPr/>
          <a:lstStyle/>
          <a:p>
            <a:pPr lvl="0"/>
            <a:r>
              <a:rPr lang="en-US" dirty="0"/>
              <a:t>Edit Master text styles</a:t>
            </a:r>
          </a:p>
          <a:p>
            <a:pPr lvl="1"/>
            <a:r>
              <a:rPr lang="en-US" dirty="0"/>
              <a:t>Second level</a:t>
            </a:r>
          </a:p>
          <a:p>
            <a:pPr lvl="2"/>
            <a:r>
              <a:rPr lang="en-US" dirty="0"/>
              <a:t>Third level</a:t>
            </a:r>
          </a:p>
          <a:p>
            <a:pPr lvl="3"/>
            <a:endParaRPr lang="en-US" dirty="0"/>
          </a:p>
        </p:txBody>
      </p:sp>
      <p:sp>
        <p:nvSpPr>
          <p:cNvPr id="8" name="Slide Number Placeholder 5">
            <a:extLst>
              <a:ext uri="{FF2B5EF4-FFF2-40B4-BE49-F238E27FC236}">
                <a16:creationId xmlns:a16="http://schemas.microsoft.com/office/drawing/2014/main" id="{75B0D228-98D2-4D9F-904F-CB92A0666B47}"/>
              </a:ext>
            </a:extLst>
          </p:cNvPr>
          <p:cNvSpPr>
            <a:spLocks noGrp="1"/>
          </p:cNvSpPr>
          <p:nvPr>
            <p:ph type="sldNum" sz="quarter" idx="4"/>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Tree>
    <p:extLst>
      <p:ext uri="{BB962C8B-B14F-4D97-AF65-F5344CB8AC3E}">
        <p14:creationId xmlns:p14="http://schemas.microsoft.com/office/powerpoint/2010/main" val="256632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iple Container">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2296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371600"/>
            <a:ext cx="7772400" cy="636814"/>
          </a:xfrm>
        </p:spPr>
        <p:txBody>
          <a:bodyPr anchor="t" anchorCtr="0">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hasCustomPrompt="1"/>
          </p:nvPr>
        </p:nvSpPr>
        <p:spPr>
          <a:xfrm>
            <a:off x="685800" y="2103120"/>
            <a:ext cx="3657600" cy="3840480"/>
          </a:xfrm>
        </p:spPr>
        <p:txBody>
          <a:bodyPr/>
          <a:lstStyle/>
          <a:p>
            <a:pPr lvl="1"/>
            <a:r>
              <a:rPr lang="en-US" dirty="0"/>
              <a:t>Second level</a:t>
            </a:r>
          </a:p>
          <a:p>
            <a:pPr lvl="2"/>
            <a:r>
              <a:rPr lang="en-US" dirty="0"/>
              <a:t>Third level</a:t>
            </a:r>
          </a:p>
        </p:txBody>
      </p:sp>
      <p:sp>
        <p:nvSpPr>
          <p:cNvPr id="6" name="Content Placeholder 5"/>
          <p:cNvSpPr>
            <a:spLocks noGrp="1"/>
          </p:cNvSpPr>
          <p:nvPr>
            <p:ph sz="quarter" idx="4" hasCustomPrompt="1"/>
          </p:nvPr>
        </p:nvSpPr>
        <p:spPr>
          <a:xfrm>
            <a:off x="4800600" y="2103120"/>
            <a:ext cx="3657600" cy="3840480"/>
          </a:xfrm>
        </p:spPr>
        <p:txBody>
          <a:bodyPr/>
          <a:lstStyle/>
          <a:p>
            <a:pPr lvl="1"/>
            <a:r>
              <a:rPr lang="en-US" dirty="0"/>
              <a:t>Second level</a:t>
            </a:r>
          </a:p>
          <a:p>
            <a:pPr lvl="2"/>
            <a:r>
              <a:rPr lang="en-US" dirty="0"/>
              <a:t>Third level</a:t>
            </a:r>
          </a:p>
        </p:txBody>
      </p:sp>
      <p:sp>
        <p:nvSpPr>
          <p:cNvPr id="10" name="Slide Number Placeholder 5">
            <a:extLst>
              <a:ext uri="{FF2B5EF4-FFF2-40B4-BE49-F238E27FC236}">
                <a16:creationId xmlns:a16="http://schemas.microsoft.com/office/drawing/2014/main" id="{8484B6A5-2273-40FF-B624-07AEB123C4D2}"/>
              </a:ext>
            </a:extLst>
          </p:cNvPr>
          <p:cNvSpPr>
            <a:spLocks noGrp="1"/>
          </p:cNvSpPr>
          <p:nvPr>
            <p:ph type="sldNum" sz="quarter" idx="10"/>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Tree>
    <p:extLst>
      <p:ext uri="{BB962C8B-B14F-4D97-AF65-F5344CB8AC3E}">
        <p14:creationId xmlns:p14="http://schemas.microsoft.com/office/powerpoint/2010/main" val="2984068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x Containers">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1"/>
            <a:ext cx="7772400" cy="82296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37160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3337560" y="137160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endParaRPr lang="en-US" dirty="0"/>
          </a:p>
        </p:txBody>
      </p:sp>
      <p:sp>
        <p:nvSpPr>
          <p:cNvPr id="8" name="Slide Number Placeholder 5">
            <a:extLst>
              <a:ext uri="{FF2B5EF4-FFF2-40B4-BE49-F238E27FC236}">
                <a16:creationId xmlns:a16="http://schemas.microsoft.com/office/drawing/2014/main" id="{75B0D228-98D2-4D9F-904F-CB92A0666B47}"/>
              </a:ext>
            </a:extLst>
          </p:cNvPr>
          <p:cNvSpPr>
            <a:spLocks noGrp="1"/>
          </p:cNvSpPr>
          <p:nvPr>
            <p:ph type="sldNum" sz="quarter" idx="4"/>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
        <p:nvSpPr>
          <p:cNvPr id="6" name="Content Placeholder 3">
            <a:extLst>
              <a:ext uri="{FF2B5EF4-FFF2-40B4-BE49-F238E27FC236}">
                <a16:creationId xmlns:a16="http://schemas.microsoft.com/office/drawing/2014/main" id="{E17CF263-9893-403C-B06C-696E31C38971}"/>
              </a:ext>
            </a:extLst>
          </p:cNvPr>
          <p:cNvSpPr>
            <a:spLocks noGrp="1"/>
          </p:cNvSpPr>
          <p:nvPr>
            <p:ph sz="half" idx="10"/>
          </p:nvPr>
        </p:nvSpPr>
        <p:spPr>
          <a:xfrm>
            <a:off x="5989320" y="137160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endParaRPr lang="en-US" dirty="0"/>
          </a:p>
        </p:txBody>
      </p:sp>
      <p:sp>
        <p:nvSpPr>
          <p:cNvPr id="7" name="Content Placeholder 2">
            <a:extLst>
              <a:ext uri="{FF2B5EF4-FFF2-40B4-BE49-F238E27FC236}">
                <a16:creationId xmlns:a16="http://schemas.microsoft.com/office/drawing/2014/main" id="{784358DA-9D0E-46C0-82EF-6F25F64345DE}"/>
              </a:ext>
            </a:extLst>
          </p:cNvPr>
          <p:cNvSpPr>
            <a:spLocks noGrp="1"/>
          </p:cNvSpPr>
          <p:nvPr>
            <p:ph sz="half" idx="11"/>
          </p:nvPr>
        </p:nvSpPr>
        <p:spPr>
          <a:xfrm>
            <a:off x="685799" y="384048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p:txBody>
      </p:sp>
      <p:sp>
        <p:nvSpPr>
          <p:cNvPr id="9" name="Content Placeholder 3">
            <a:extLst>
              <a:ext uri="{FF2B5EF4-FFF2-40B4-BE49-F238E27FC236}">
                <a16:creationId xmlns:a16="http://schemas.microsoft.com/office/drawing/2014/main" id="{1C188227-5D9A-459D-879E-B130F6831B4E}"/>
              </a:ext>
            </a:extLst>
          </p:cNvPr>
          <p:cNvSpPr>
            <a:spLocks noGrp="1"/>
          </p:cNvSpPr>
          <p:nvPr>
            <p:ph sz="half" idx="12"/>
          </p:nvPr>
        </p:nvSpPr>
        <p:spPr>
          <a:xfrm>
            <a:off x="3337559" y="384048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endParaRPr lang="en-US" dirty="0"/>
          </a:p>
        </p:txBody>
      </p:sp>
      <p:sp>
        <p:nvSpPr>
          <p:cNvPr id="10" name="Content Placeholder 3">
            <a:extLst>
              <a:ext uri="{FF2B5EF4-FFF2-40B4-BE49-F238E27FC236}">
                <a16:creationId xmlns:a16="http://schemas.microsoft.com/office/drawing/2014/main" id="{ECCDF296-1D6B-4AE4-87A9-885CFA150515}"/>
              </a:ext>
            </a:extLst>
          </p:cNvPr>
          <p:cNvSpPr>
            <a:spLocks noGrp="1"/>
          </p:cNvSpPr>
          <p:nvPr>
            <p:ph sz="half" idx="13"/>
          </p:nvPr>
        </p:nvSpPr>
        <p:spPr>
          <a:xfrm>
            <a:off x="5989319" y="384048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endParaRPr lang="en-US" dirty="0"/>
          </a:p>
        </p:txBody>
      </p:sp>
    </p:spTree>
    <p:extLst>
      <p:ext uri="{BB962C8B-B14F-4D97-AF65-F5344CB8AC3E}">
        <p14:creationId xmlns:p14="http://schemas.microsoft.com/office/powerpoint/2010/main" val="237089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noChangeArrowheads="1"/>
          </p:cNvSpPr>
          <p:nvPr>
            <p:ph idx="1"/>
          </p:nvPr>
        </p:nvSpPr>
        <p:spPr bwMode="auto">
          <a:xfrm>
            <a:off x="457200" y="1598613"/>
            <a:ext cx="8229600" cy="44805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marL="0" marR="0" indent="0" algn="l" defTabSz="914400" rtl="0" eaLnBrk="0" fontAlgn="base" latinLnBrk="0" hangingPunct="0">
              <a:lnSpc>
                <a:spcPct val="100000"/>
              </a:lnSpc>
              <a:spcBef>
                <a:spcPts val="800"/>
              </a:spcBef>
              <a:spcAft>
                <a:spcPct val="0"/>
              </a:spcAft>
              <a:buClr>
                <a:srgbClr val="5C5A5A"/>
              </a:buClr>
              <a:buSzPct val="100000"/>
              <a:buFontTx/>
              <a:buNone/>
              <a:tabLst/>
              <a:defRPr/>
            </a:lvl1pPr>
          </a:lstStyle>
          <a:p>
            <a:pPr lvl="0"/>
            <a:r>
              <a:rPr lang="en-US" noProof="0"/>
              <a:t>Click to edit Master text styles</a:t>
            </a:r>
          </a:p>
        </p:txBody>
      </p:sp>
      <p:sp>
        <p:nvSpPr>
          <p:cNvPr id="5" name="Slide Number Placeholder 4"/>
          <p:cNvSpPr>
            <a:spLocks noGrp="1"/>
          </p:cNvSpPr>
          <p:nvPr>
            <p:ph type="sldNum" sz="quarter" idx="10"/>
          </p:nvPr>
        </p:nvSpPr>
        <p:spPr/>
        <p:txBody>
          <a:bodyPr/>
          <a:lstStyle/>
          <a:p>
            <a:fld id="{254B5E65-296D-440E-9811-9528B653460B}"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17221951"/>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4458F7F-88B3-42E9-8CE6-06507BF8E060}"/>
              </a:ext>
            </a:extLst>
          </p:cNvPr>
          <p:cNvSpPr/>
          <p:nvPr userDrawn="1"/>
        </p:nvSpPr>
        <p:spPr>
          <a:xfrm>
            <a:off x="0" y="-1"/>
            <a:ext cx="9144000" cy="2286000"/>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pic>
        <p:nvPicPr>
          <p:cNvPr id="9" name="Picture 8">
            <a:extLst>
              <a:ext uri="{FF2B5EF4-FFF2-40B4-BE49-F238E27FC236}">
                <a16:creationId xmlns:a16="http://schemas.microsoft.com/office/drawing/2014/main" id="{32801CBE-A318-4F2A-B0DE-174BAA9B57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737615"/>
            <a:ext cx="2487168" cy="810768"/>
          </a:xfrm>
          <a:prstGeom prst="rect">
            <a:avLst/>
          </a:prstGeom>
        </p:spPr>
      </p:pic>
    </p:spTree>
    <p:extLst>
      <p:ext uri="{BB962C8B-B14F-4D97-AF65-F5344CB8AC3E}">
        <p14:creationId xmlns:p14="http://schemas.microsoft.com/office/powerpoint/2010/main" val="1835571244"/>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ts val="3700"/>
        </a:lnSpc>
        <a:spcBef>
          <a:spcPct val="0"/>
        </a:spcBef>
        <a:buNone/>
        <a:defRPr sz="3400" b="1" kern="1200">
          <a:solidFill>
            <a:schemeClr val="accent1"/>
          </a:solidFill>
          <a:latin typeface="+mj-lt"/>
          <a:ea typeface="+mj-ea"/>
          <a:cs typeface="+mj-cs"/>
        </a:defRPr>
      </a:lvl1pPr>
    </p:titleStyle>
    <p:bodyStyle>
      <a:lvl1pPr marL="0" indent="0" algn="l" defTabSz="914400" rtl="0" eaLnBrk="1" latinLnBrk="0" hangingPunct="1">
        <a:lnSpc>
          <a:spcPct val="90000"/>
        </a:lnSpc>
        <a:spcBef>
          <a:spcPts val="1000"/>
        </a:spcBef>
        <a:buFontTx/>
        <a:buNone/>
        <a:defRPr sz="2200" b="1" kern="1200">
          <a:solidFill>
            <a:schemeClr val="accent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CAA888-672A-4858-A3DF-0284C0FD40E4}"/>
              </a:ext>
            </a:extLst>
          </p:cNvPr>
          <p:cNvSpPr>
            <a:spLocks noGrp="1"/>
          </p:cNvSpPr>
          <p:nvPr>
            <p:ph type="title"/>
          </p:nvPr>
        </p:nvSpPr>
        <p:spPr>
          <a:xfrm>
            <a:off x="685800" y="4690872"/>
            <a:ext cx="7772400" cy="2176272"/>
          </a:xfrm>
          <a:prstGeom prst="rect">
            <a:avLst/>
          </a:prstGeom>
        </p:spPr>
        <p:txBody>
          <a:bodyPr vert="horz" lIns="0" tIns="0" rIns="0" bIns="0" rtlCol="0" anchor="ctr">
            <a:normAutofit/>
          </a:bodyPr>
          <a:lstStyle/>
          <a:p>
            <a:r>
              <a:rPr lang="en-US" dirty="0"/>
              <a:t>Click to edit Master title style</a:t>
            </a:r>
          </a:p>
        </p:txBody>
      </p:sp>
      <p:sp>
        <p:nvSpPr>
          <p:cNvPr id="7" name="Rectangle 6">
            <a:extLst>
              <a:ext uri="{FF2B5EF4-FFF2-40B4-BE49-F238E27FC236}">
                <a16:creationId xmlns:a16="http://schemas.microsoft.com/office/drawing/2014/main" id="{336AC6BE-2416-4FE8-9FB7-797EEEB6FF03}"/>
              </a:ext>
            </a:extLst>
          </p:cNvPr>
          <p:cNvSpPr/>
          <p:nvPr userDrawn="1"/>
        </p:nvSpPr>
        <p:spPr>
          <a:xfrm>
            <a:off x="0" y="-1"/>
            <a:ext cx="9144000" cy="4690872"/>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solidFill>
                <a:schemeClr val="accent1"/>
              </a:solidFill>
            </a:endParaRPr>
          </a:p>
        </p:txBody>
      </p:sp>
      <p:pic>
        <p:nvPicPr>
          <p:cNvPr id="9" name="Picture 8">
            <a:extLst>
              <a:ext uri="{FF2B5EF4-FFF2-40B4-BE49-F238E27FC236}">
                <a16:creationId xmlns:a16="http://schemas.microsoft.com/office/drawing/2014/main" id="{991AFD2B-F17E-498D-A8AB-A48E5941123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4702946" cy="4690871"/>
          </a:xfrm>
          <a:prstGeom prst="rect">
            <a:avLst/>
          </a:prstGeom>
        </p:spPr>
      </p:pic>
    </p:spTree>
    <p:extLst>
      <p:ext uri="{BB962C8B-B14F-4D97-AF65-F5344CB8AC3E}">
        <p14:creationId xmlns:p14="http://schemas.microsoft.com/office/powerpoint/2010/main" val="2385372816"/>
      </p:ext>
    </p:extLst>
  </p:cSld>
  <p:clrMap bg1="lt1" tx1="dk1" bg2="lt2" tx2="dk2" accent1="accent1" accent2="accent2" accent3="accent3" accent4="accent4" accent5="accent5" accent6="accent6" hlink="hlink" folHlink="folHlink"/>
  <p:sldLayoutIdLst>
    <p:sldLayoutId id="2147483670" r:id="rId1"/>
  </p:sldLayoutIdLst>
  <p:txStyles>
    <p:titleStyle>
      <a:lvl1pPr algn="l" defTabSz="914400" rtl="0" eaLnBrk="1" latinLnBrk="0" hangingPunct="1">
        <a:lnSpc>
          <a:spcPct val="90000"/>
        </a:lnSpc>
        <a:spcBef>
          <a:spcPct val="0"/>
        </a:spcBef>
        <a:buNone/>
        <a:defRPr sz="36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457201"/>
            <a:ext cx="7772400" cy="822960"/>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p:cNvSpPr>
            <a:spLocks noGrp="1"/>
          </p:cNvSpPr>
          <p:nvPr>
            <p:ph type="body" idx="1"/>
          </p:nvPr>
        </p:nvSpPr>
        <p:spPr>
          <a:xfrm>
            <a:off x="685800" y="1371600"/>
            <a:ext cx="7772400" cy="435133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p:txBody>
      </p:sp>
      <p:sp>
        <p:nvSpPr>
          <p:cNvPr id="7" name="Rectangle 6">
            <a:extLst>
              <a:ext uri="{FF2B5EF4-FFF2-40B4-BE49-F238E27FC236}">
                <a16:creationId xmlns:a16="http://schemas.microsoft.com/office/drawing/2014/main" id="{B26173C7-2C04-425C-BD29-3396A8A21EA6}"/>
              </a:ext>
            </a:extLst>
          </p:cNvPr>
          <p:cNvSpPr/>
          <p:nvPr userDrawn="1"/>
        </p:nvSpPr>
        <p:spPr>
          <a:xfrm>
            <a:off x="685800" y="-1"/>
            <a:ext cx="1143000" cy="173736"/>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pic>
        <p:nvPicPr>
          <p:cNvPr id="9" name="Picture 8">
            <a:extLst>
              <a:ext uri="{FF2B5EF4-FFF2-40B4-BE49-F238E27FC236}">
                <a16:creationId xmlns:a16="http://schemas.microsoft.com/office/drawing/2014/main" id="{36246736-785F-4BAF-9384-7242841A44A8}"/>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85800" y="6441238"/>
            <a:ext cx="1600200" cy="240929"/>
          </a:xfrm>
          <a:prstGeom prst="rect">
            <a:avLst/>
          </a:prstGeom>
        </p:spPr>
      </p:pic>
      <p:sp>
        <p:nvSpPr>
          <p:cNvPr id="14" name="Slide Number Placeholder 5">
            <a:extLst>
              <a:ext uri="{FF2B5EF4-FFF2-40B4-BE49-F238E27FC236}">
                <a16:creationId xmlns:a16="http://schemas.microsoft.com/office/drawing/2014/main" id="{1CC49869-E498-4D26-96D1-37C1700E9054}"/>
              </a:ext>
            </a:extLst>
          </p:cNvPr>
          <p:cNvSpPr>
            <a:spLocks noGrp="1"/>
          </p:cNvSpPr>
          <p:nvPr>
            <p:ph type="sldNum" sz="quarter" idx="4"/>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Tree>
    <p:extLst>
      <p:ext uri="{BB962C8B-B14F-4D97-AF65-F5344CB8AC3E}">
        <p14:creationId xmlns:p14="http://schemas.microsoft.com/office/powerpoint/2010/main" val="3357185699"/>
      </p:ext>
    </p:extLst>
  </p:cSld>
  <p:clrMap bg1="lt1" tx1="dk1" bg2="lt2" tx2="dk2" accent1="accent1" accent2="accent2" accent3="accent3" accent4="accent4" accent5="accent5" accent6="accent6" hlink="hlink" folHlink="folHlink"/>
  <p:sldLayoutIdLst>
    <p:sldLayoutId id="2147483662" r:id="rId1"/>
    <p:sldLayoutId id="2147483664" r:id="rId2"/>
    <p:sldLayoutId id="2147483665" r:id="rId3"/>
    <p:sldLayoutId id="2147483671" r:id="rId4"/>
    <p:sldLayoutId id="2147483675" r:id="rId5"/>
  </p:sldLayoutIdLst>
  <p:hf hdr="0"/>
  <p:txStyles>
    <p:titleStyle>
      <a:lvl1pPr algn="l" defTabSz="914400" rtl="0" eaLnBrk="1" latinLnBrk="0" hangingPunct="1">
        <a:lnSpc>
          <a:spcPct val="100000"/>
        </a:lnSpc>
        <a:spcBef>
          <a:spcPct val="0"/>
        </a:spcBef>
        <a:buNone/>
        <a:defRPr sz="2600" b="1" kern="1200">
          <a:solidFill>
            <a:schemeClr val="accent1"/>
          </a:solidFill>
          <a:latin typeface="+mj-lt"/>
          <a:ea typeface="+mj-ea"/>
          <a:cs typeface="+mj-cs"/>
        </a:defRPr>
      </a:lvl1pPr>
    </p:titleStyle>
    <p:bodyStyle>
      <a:lvl1pPr marL="0" indent="0" algn="l" defTabSz="914400" rtl="0" eaLnBrk="1" latinLnBrk="0" hangingPunct="1">
        <a:lnSpc>
          <a:spcPct val="110000"/>
        </a:lnSpc>
        <a:spcBef>
          <a:spcPts val="0"/>
        </a:spcBef>
        <a:spcAft>
          <a:spcPts val="600"/>
        </a:spcAft>
        <a:buFontTx/>
        <a:buNone/>
        <a:defRPr sz="2000" kern="1200">
          <a:solidFill>
            <a:schemeClr val="tx1">
              <a:lumMod val="65000"/>
              <a:lumOff val="35000"/>
            </a:schemeClr>
          </a:solidFill>
          <a:latin typeface="Franklin Gothic Demi" panose="020B0703020102020204" pitchFamily="34" charset="0"/>
          <a:ea typeface="+mn-ea"/>
          <a:cs typeface="+mn-cs"/>
        </a:defRPr>
      </a:lvl1pPr>
      <a:lvl2pPr marL="169863" indent="-169863" algn="l" defTabSz="914400" rtl="0" eaLnBrk="1" latinLnBrk="0" hangingPunct="1">
        <a:lnSpc>
          <a:spcPct val="110000"/>
        </a:lnSpc>
        <a:spcBef>
          <a:spcPts val="600"/>
        </a:spcBef>
        <a:spcAft>
          <a:spcPts val="300"/>
        </a:spcAft>
        <a:buFont typeface="Wingdings" panose="05000000000000000000" pitchFamily="2" charset="2"/>
        <a:buChar char="§"/>
        <a:defRPr sz="1600" kern="1200">
          <a:solidFill>
            <a:schemeClr val="tx1">
              <a:lumMod val="65000"/>
              <a:lumOff val="35000"/>
            </a:schemeClr>
          </a:solidFill>
          <a:latin typeface="+mn-lt"/>
          <a:ea typeface="+mn-ea"/>
          <a:cs typeface="+mn-cs"/>
        </a:defRPr>
      </a:lvl2pPr>
      <a:lvl3pPr marL="398463" indent="-169863" algn="l" defTabSz="914400" rtl="0" eaLnBrk="1" latinLnBrk="0" hangingPunct="1">
        <a:lnSpc>
          <a:spcPct val="110000"/>
        </a:lnSpc>
        <a:spcBef>
          <a:spcPts val="300"/>
        </a:spcBef>
        <a:spcAft>
          <a:spcPts val="300"/>
        </a:spcAft>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1C9EAD9-026C-418E-825C-E9DB67C4712A}"/>
              </a:ext>
            </a:extLst>
          </p:cNvPr>
          <p:cNvSpPr>
            <a:spLocks noGrp="1"/>
          </p:cNvSpPr>
          <p:nvPr>
            <p:ph type="ctrTitle"/>
          </p:nvPr>
        </p:nvSpPr>
        <p:spPr/>
        <p:txBody>
          <a:bodyPr/>
          <a:lstStyle/>
          <a:p>
            <a:r>
              <a:rPr lang="en-US" dirty="0"/>
              <a:t>Group Activity Answers</a:t>
            </a:r>
          </a:p>
        </p:txBody>
      </p:sp>
    </p:spTree>
    <p:custDataLst>
      <p:tags r:id="rId1"/>
    </p:custDataLst>
    <p:extLst>
      <p:ext uri="{BB962C8B-B14F-4D97-AF65-F5344CB8AC3E}">
        <p14:creationId xmlns:p14="http://schemas.microsoft.com/office/powerpoint/2010/main" val="2960614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AC5E3-0B37-4828-B4D7-E9F235D40B15}"/>
              </a:ext>
            </a:extLst>
          </p:cNvPr>
          <p:cNvSpPr>
            <a:spLocks noGrp="1"/>
          </p:cNvSpPr>
          <p:nvPr>
            <p:ph type="title"/>
          </p:nvPr>
        </p:nvSpPr>
        <p:spPr/>
        <p:txBody>
          <a:bodyPr/>
          <a:lstStyle/>
          <a:p>
            <a:r>
              <a:rPr lang="en-US"/>
              <a:t>Answers for Scenario 3 -  </a:t>
            </a:r>
            <a:r>
              <a:rPr lang="en-US" dirty="0"/>
              <a:t>Tom </a:t>
            </a:r>
          </a:p>
        </p:txBody>
      </p:sp>
      <p:sp>
        <p:nvSpPr>
          <p:cNvPr id="3" name="Content Placeholder 2">
            <a:extLst>
              <a:ext uri="{FF2B5EF4-FFF2-40B4-BE49-F238E27FC236}">
                <a16:creationId xmlns:a16="http://schemas.microsoft.com/office/drawing/2014/main" id="{F2BF0D10-76F9-45BF-839D-CDD6CFA9F35D}"/>
              </a:ext>
            </a:extLst>
          </p:cNvPr>
          <p:cNvSpPr>
            <a:spLocks noGrp="1"/>
          </p:cNvSpPr>
          <p:nvPr>
            <p:ph idx="1"/>
          </p:nvPr>
        </p:nvSpPr>
        <p:spPr>
          <a:xfrm>
            <a:off x="685800" y="1280161"/>
            <a:ext cx="8001000" cy="4799012"/>
          </a:xfrm>
        </p:spPr>
        <p:txBody>
          <a:bodyPr>
            <a:normAutofit/>
          </a:bodyPr>
          <a:lstStyle/>
          <a:p>
            <a:pPr>
              <a:lnSpc>
                <a:spcPts val="1800"/>
              </a:lnSpc>
              <a:spcBef>
                <a:spcPts val="600"/>
              </a:spcBef>
            </a:pPr>
            <a:r>
              <a:rPr lang="en-US" sz="1600" dirty="0">
                <a:solidFill>
                  <a:schemeClr val="tx1"/>
                </a:solidFill>
                <a:latin typeface="Franklin Gothic Book" panose="020B0503020102020204" pitchFamily="34" charset="0"/>
              </a:rPr>
              <a:t>What next steps can you take with the member? </a:t>
            </a:r>
          </a:p>
          <a:p>
            <a:pPr marL="457200" lvl="1" indent="0">
              <a:lnSpc>
                <a:spcPts val="1800"/>
              </a:lnSpc>
              <a:buClr>
                <a:srgbClr val="5C5A5A"/>
              </a:buClr>
              <a:buSzPct val="100000"/>
              <a:buNone/>
            </a:pPr>
            <a:r>
              <a:rPr lang="en-US" dirty="0">
                <a:solidFill>
                  <a:schemeClr val="tx1"/>
                </a:solidFill>
                <a:latin typeface="Franklin Gothic Book" panose="020B0503020102020204" pitchFamily="34" charset="0"/>
              </a:rPr>
              <a:t>If you can, log in to the Assister Portal to access Tom’s application.</a:t>
            </a: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You can confirm that he does not have any other source of coverage such as VA benefits or Medicare coverage. </a:t>
            </a:r>
          </a:p>
          <a:p>
            <a:pPr marL="640080" lvl="1" indent="-182880" eaLnBrk="0" hangingPunct="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Explain that once he has filed and reconciled his taxes, you can update his online application to indicate this has been done. </a:t>
            </a:r>
          </a:p>
          <a:p>
            <a:pPr marL="640080" lvl="1" indent="-182880" eaLnBrk="0" hangingPunct="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Once this change has been made, Tom can begin receiving APTCs for 90 days</a:t>
            </a:r>
            <a:r>
              <a:rPr lang="en-US" dirty="0">
                <a:solidFill>
                  <a:srgbClr val="FF0000"/>
                </a:solidFill>
                <a:latin typeface="Franklin Gothic Book" panose="020B0503020102020204" pitchFamily="34" charset="0"/>
              </a:rPr>
              <a:t>.</a:t>
            </a:r>
            <a:r>
              <a:rPr lang="en-US" dirty="0">
                <a:solidFill>
                  <a:schemeClr val="tx1"/>
                </a:solidFill>
                <a:latin typeface="Franklin Gothic Book" panose="020B0503020102020204" pitchFamily="34" charset="0"/>
              </a:rPr>
              <a:t>  </a:t>
            </a:r>
          </a:p>
          <a:p>
            <a:pPr marL="868680" lvl="2" indent="-182880" eaLnBrk="0" hangingPunct="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The related question and check box is in the </a:t>
            </a:r>
            <a:r>
              <a:rPr lang="en-US" b="1" dirty="0">
                <a:solidFill>
                  <a:schemeClr val="tx1"/>
                </a:solidFill>
                <a:latin typeface="Franklin Gothic Book" panose="020B0503020102020204" pitchFamily="34" charset="0"/>
              </a:rPr>
              <a:t>Family &amp; Household section </a:t>
            </a:r>
            <a:r>
              <a:rPr lang="en-US" dirty="0">
                <a:solidFill>
                  <a:schemeClr val="tx1"/>
                </a:solidFill>
                <a:latin typeface="Franklin Gothic Book" panose="020B0503020102020204" pitchFamily="34" charset="0"/>
              </a:rPr>
              <a:t>of the application, after dependent information.</a:t>
            </a:r>
          </a:p>
          <a:p>
            <a:pPr marL="640080" lvl="1" indent="-182880" eaLnBrk="0" hangingPunct="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sym typeface="Rockwell" pitchFamily="18" charset="0"/>
              </a:rPr>
              <a:t>After 90 days, if Tom did not properly file all required tax returns and reconcile all APTCs received, Tom might lose his access to APTCs, including </a:t>
            </a:r>
            <a:r>
              <a:rPr lang="en-US" dirty="0" err="1">
                <a:solidFill>
                  <a:schemeClr val="tx1"/>
                </a:solidFill>
                <a:latin typeface="Franklin Gothic Book" panose="020B0503020102020204" pitchFamily="34" charset="0"/>
                <a:sym typeface="Rockwell" pitchFamily="18" charset="0"/>
              </a:rPr>
              <a:t>ConnectorCare</a:t>
            </a:r>
            <a:r>
              <a:rPr lang="en-US" dirty="0">
                <a:solidFill>
                  <a:schemeClr val="tx1"/>
                </a:solidFill>
                <a:latin typeface="Franklin Gothic Book" panose="020B0503020102020204" pitchFamily="34" charset="0"/>
                <a:sym typeface="Rockwell" pitchFamily="18" charset="0"/>
              </a:rPr>
              <a:t>.</a:t>
            </a:r>
          </a:p>
          <a:p>
            <a:pPr marL="640080" lvl="1" indent="-182880" eaLnBrk="0" hangingPunct="0">
              <a:lnSpc>
                <a:spcPts val="1800"/>
              </a:lnSpc>
              <a:buClr>
                <a:srgbClr val="5C5A5A"/>
              </a:buClr>
              <a:buSzPct val="100000"/>
              <a:buFont typeface="Symbol" pitchFamily="18" charset="2"/>
              <a:buChar char="·"/>
              <a:tabLst>
                <a:tab pos="457200" algn="l"/>
              </a:tabLst>
            </a:pPr>
            <a:r>
              <a:rPr lang="en-US" dirty="0">
                <a:solidFill>
                  <a:schemeClr val="tx1"/>
                </a:solidFill>
                <a:latin typeface="Franklin Gothic Book" panose="020B0503020102020204" pitchFamily="34" charset="0"/>
                <a:sym typeface="Rockwell" pitchFamily="18" charset="0"/>
              </a:rPr>
              <a:t>Tom will need to reconcile with the IRS before he is eligible for APTCs again.</a:t>
            </a:r>
          </a:p>
          <a:p>
            <a:pPr marL="640080" lvl="1" indent="-182880" eaLnBrk="0" hangingPunct="0">
              <a:lnSpc>
                <a:spcPts val="1800"/>
              </a:lnSpc>
              <a:buClr>
                <a:srgbClr val="5C5A5A"/>
              </a:buClr>
              <a:buSzPct val="100000"/>
              <a:buFont typeface="Symbol" pitchFamily="18" charset="2"/>
              <a:buChar char="·"/>
              <a:tabLst>
                <a:tab pos="457200" algn="l"/>
              </a:tabLst>
            </a:pPr>
            <a:r>
              <a:rPr lang="en-US" dirty="0">
                <a:solidFill>
                  <a:schemeClr val="tx1"/>
                </a:solidFill>
                <a:latin typeface="Franklin Gothic Book" panose="020B0503020102020204" pitchFamily="34" charset="0"/>
                <a:sym typeface="Rockwell" pitchFamily="18" charset="0"/>
              </a:rPr>
              <a:t>Tom will NOT be able to check the box again in the meantime.</a:t>
            </a:r>
          </a:p>
          <a:p>
            <a:pPr marL="640080" lvl="1" indent="-182880">
              <a:lnSpc>
                <a:spcPts val="1800"/>
              </a:lnSpc>
              <a:buClr>
                <a:srgbClr val="5C5A5A"/>
              </a:buClr>
              <a:buSzPct val="100000"/>
              <a:buFont typeface="Symbol" pitchFamily="18" charset="2"/>
              <a:buChar char="·"/>
            </a:pPr>
            <a:endParaRPr lang="en-US" dirty="0">
              <a:solidFill>
                <a:schemeClr val="tx1"/>
              </a:solidFill>
              <a:latin typeface="Franklin Gothic Book" panose="020B0503020102020204" pitchFamily="34" charset="0"/>
            </a:endParaRPr>
          </a:p>
          <a:p>
            <a:endParaRPr lang="en-US" dirty="0"/>
          </a:p>
        </p:txBody>
      </p:sp>
      <p:sp>
        <p:nvSpPr>
          <p:cNvPr id="4" name="Slide Number Placeholder 3">
            <a:extLst>
              <a:ext uri="{FF2B5EF4-FFF2-40B4-BE49-F238E27FC236}">
                <a16:creationId xmlns:a16="http://schemas.microsoft.com/office/drawing/2014/main" id="{7042FFE5-9758-41C4-8611-7E932D41AA90}"/>
              </a:ext>
            </a:extLst>
          </p:cNvPr>
          <p:cNvSpPr>
            <a:spLocks noGrp="1"/>
          </p:cNvSpPr>
          <p:nvPr>
            <p:ph type="sldNum" sz="quarter" idx="10"/>
          </p:nvPr>
        </p:nvSpPr>
        <p:spPr/>
        <p:txBody>
          <a:bodyPr/>
          <a:lstStyle/>
          <a:p>
            <a:fld id="{254B5E65-296D-440E-9811-9528B653460B}" type="slidenum">
              <a:rPr lang="en-US" smtClean="0">
                <a:solidFill>
                  <a:srgbClr val="000000"/>
                </a:solidFill>
              </a:rPr>
              <a:pPr/>
              <a:t>10</a:t>
            </a:fld>
            <a:endParaRPr lang="en-US" dirty="0">
              <a:solidFill>
                <a:srgbClr val="000000"/>
              </a:solidFill>
            </a:endParaRPr>
          </a:p>
        </p:txBody>
      </p:sp>
    </p:spTree>
    <p:custDataLst>
      <p:tags r:id="rId1"/>
    </p:custDataLst>
    <p:extLst>
      <p:ext uri="{BB962C8B-B14F-4D97-AF65-F5344CB8AC3E}">
        <p14:creationId xmlns:p14="http://schemas.microsoft.com/office/powerpoint/2010/main" val="153678543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66454" y="1188274"/>
            <a:ext cx="7669678" cy="2814617"/>
          </a:xfrm>
          <a:prstGeom prst="rect">
            <a:avLst/>
          </a:prstGeom>
        </p:spPr>
        <p:txBody>
          <a:bodyPr wrap="square">
            <a:spAutoFit/>
          </a:bodyPr>
          <a:lstStyle/>
          <a:p>
            <a:pPr marL="0" marR="0" lvl="3" defTabSz="914400" fontAlgn="base">
              <a:lnSpc>
                <a:spcPct val="110000"/>
              </a:lnSpc>
              <a:spcBef>
                <a:spcPts val="0"/>
              </a:spcBef>
              <a:spcAft>
                <a:spcPts val="600"/>
              </a:spcAft>
              <a:buClr>
                <a:srgbClr val="5C5A5A"/>
              </a:buClr>
              <a:buSzPct val="100000"/>
            </a:pPr>
            <a:r>
              <a:rPr lang="en-US" dirty="0" err="1">
                <a:latin typeface="Franklin Gothic Demi" panose="020B0703020102020204" pitchFamily="34" charset="0"/>
              </a:rPr>
              <a:t>ConnectorCare</a:t>
            </a:r>
            <a:r>
              <a:rPr lang="en-US" dirty="0">
                <a:latin typeface="Franklin Gothic Demi" panose="020B0703020102020204" pitchFamily="34" charset="0"/>
              </a:rPr>
              <a:t> member Louis comes to your office for his appointment. He says he received a Preliminary Eligibility notice showing that he is no longer eligible for </a:t>
            </a:r>
            <a:r>
              <a:rPr lang="en-US" dirty="0" err="1">
                <a:latin typeface="Franklin Gothic Demi" panose="020B0703020102020204" pitchFamily="34" charset="0"/>
              </a:rPr>
              <a:t>ConnectorCare</a:t>
            </a:r>
            <a:r>
              <a:rPr lang="en-US" dirty="0">
                <a:latin typeface="Franklin Gothic Demi" panose="020B0703020102020204" pitchFamily="34" charset="0"/>
              </a:rPr>
              <a:t> next year.   </a:t>
            </a:r>
          </a:p>
          <a:p>
            <a:pPr marL="0" marR="0" lvl="3" defTabSz="914400" fontAlgn="base">
              <a:lnSpc>
                <a:spcPct val="110000"/>
              </a:lnSpc>
              <a:spcBef>
                <a:spcPts val="0"/>
              </a:spcBef>
              <a:spcAft>
                <a:spcPts val="600"/>
              </a:spcAft>
              <a:buClr>
                <a:srgbClr val="5C5A5A"/>
              </a:buClr>
              <a:buSzPct val="100000"/>
            </a:pPr>
            <a:br>
              <a:rPr lang="en-US" dirty="0">
                <a:latin typeface="Franklin Gothic Demi" panose="020B0703020102020204" pitchFamily="34" charset="0"/>
              </a:rPr>
            </a:br>
            <a:r>
              <a:rPr lang="en-US" dirty="0">
                <a:latin typeface="Franklin Gothic Demi" panose="020B0703020102020204" pitchFamily="34" charset="0"/>
              </a:rPr>
              <a:t>He brings in the notice and it shows that he has an “Unknown FPL”. </a:t>
            </a:r>
          </a:p>
          <a:p>
            <a:pPr marL="0" marR="0" lvl="3" defTabSz="914400" fontAlgn="base">
              <a:lnSpc>
                <a:spcPct val="110000"/>
              </a:lnSpc>
              <a:spcBef>
                <a:spcPts val="0"/>
              </a:spcBef>
              <a:spcAft>
                <a:spcPts val="600"/>
              </a:spcAft>
              <a:buClr>
                <a:srgbClr val="5C5A5A"/>
              </a:buClr>
              <a:buSzPct val="100000"/>
            </a:pPr>
            <a:endParaRPr lang="en-US" dirty="0">
              <a:latin typeface="Franklin Gothic Demi" panose="020B0703020102020204" pitchFamily="34" charset="0"/>
            </a:endParaRPr>
          </a:p>
          <a:p>
            <a:pPr marL="0" marR="0" lvl="3" defTabSz="914400" fontAlgn="base">
              <a:lnSpc>
                <a:spcPct val="110000"/>
              </a:lnSpc>
              <a:spcBef>
                <a:spcPts val="0"/>
              </a:spcBef>
              <a:spcAft>
                <a:spcPts val="600"/>
              </a:spcAft>
              <a:buClr>
                <a:srgbClr val="5C5A5A"/>
              </a:buClr>
              <a:buSzPct val="100000"/>
            </a:pPr>
            <a:r>
              <a:rPr lang="en-US" dirty="0">
                <a:latin typeface="Franklin Gothic Demi" panose="020B0703020102020204" pitchFamily="34" charset="0"/>
              </a:rPr>
              <a:t>What are steps you can take assist this member? </a:t>
            </a:r>
          </a:p>
          <a:p>
            <a:pPr defTabSz="914400" fontAlgn="base">
              <a:lnSpc>
                <a:spcPct val="110000"/>
              </a:lnSpc>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sym typeface="Rockwell" pitchFamily="18" charset="0"/>
            </a:endParaRPr>
          </a:p>
        </p:txBody>
      </p:sp>
      <p:sp>
        <p:nvSpPr>
          <p:cNvPr id="7" name="Title 1"/>
          <p:cNvSpPr>
            <a:spLocks noGrp="1"/>
          </p:cNvSpPr>
          <p:nvPr>
            <p:ph type="title"/>
          </p:nvPr>
        </p:nvSpPr>
        <p:spPr>
          <a:xfrm>
            <a:off x="671119" y="304757"/>
            <a:ext cx="7304714" cy="1014412"/>
          </a:xfrm>
        </p:spPr>
        <p:txBody>
          <a:bodyPr/>
          <a:lstStyle/>
          <a:p>
            <a:r>
              <a:rPr lang="en-US" dirty="0"/>
              <a:t>Scenario 1 -  Louis</a:t>
            </a:r>
            <a:endParaRPr lang="en-US" i="1" dirty="0"/>
          </a:p>
        </p:txBody>
      </p:sp>
      <p:sp>
        <p:nvSpPr>
          <p:cNvPr id="6" name="Slide Number Placeholder 9">
            <a:extLst>
              <a:ext uri="{FF2B5EF4-FFF2-40B4-BE49-F238E27FC236}">
                <a16:creationId xmlns:a16="http://schemas.microsoft.com/office/drawing/2014/main" id="{251AC251-E746-4C62-BB5C-F960FEB5549F}"/>
              </a:ext>
            </a:extLst>
          </p:cNvPr>
          <p:cNvSpPr txBox="1">
            <a:spLocks/>
          </p:cNvSpPr>
          <p:nvPr/>
        </p:nvSpPr>
        <p:spPr bwMode="auto">
          <a:xfrm>
            <a:off x="8686800" y="6480175"/>
            <a:ext cx="255588"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a:solidFill>
                  <a:schemeClr val="bg2"/>
                </a:solidFill>
                <a:latin typeface="Rockwell" pitchFamily="18" charset="0"/>
                <a:ea typeface="MS PGothic" pitchFamily="34" charset="-128"/>
                <a:cs typeface="Rockwell" pitchFamily="18" charset="0"/>
                <a:sym typeface="Rockwell" pitchFamily="18" charset="0"/>
              </a:defRPr>
            </a:lvl1pPr>
            <a:lvl2pPr marL="742950" indent="-28575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2pPr>
            <a:lvl3pPr marL="11430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3pPr>
            <a:lvl4pPr marL="16002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4pPr>
            <a:lvl5pPr marL="20574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5pPr>
            <a:lvl6pPr marL="25146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6pPr>
            <a:lvl7pPr marL="29718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7pPr>
            <a:lvl8pPr marL="34290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8pPr>
            <a:lvl9pPr marL="38862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9pPr>
          </a:lstStyle>
          <a:p>
            <a:fld id="{73191B24-F701-4425-AD22-E422D79E933A}" type="slidenum">
              <a:rPr lang="en-US" sz="1100" b="1" smtClean="0">
                <a:latin typeface="+mn-lt"/>
              </a:rPr>
              <a:t>2</a:t>
            </a:fld>
            <a:endParaRPr lang="en-US" sz="1100" b="1" dirty="0">
              <a:latin typeface="+mn-lt"/>
            </a:endParaRPr>
          </a:p>
        </p:txBody>
      </p:sp>
    </p:spTree>
    <p:custDataLst>
      <p:tags r:id="rId1"/>
    </p:custDataLst>
    <p:extLst>
      <p:ext uri="{BB962C8B-B14F-4D97-AF65-F5344CB8AC3E}">
        <p14:creationId xmlns:p14="http://schemas.microsoft.com/office/powerpoint/2010/main" val="33930139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71119" y="1470102"/>
            <a:ext cx="8020346" cy="681725"/>
          </a:xfrm>
          <a:prstGeom prst="rect">
            <a:avLst/>
          </a:prstGeom>
        </p:spPr>
        <p:txBody>
          <a:bodyPr wrap="square">
            <a:spAutoFit/>
          </a:bodyPr>
          <a:lstStyle/>
          <a:p>
            <a:pPr marL="182880" marR="0" lvl="3" indent="-182880" fontAlgn="base">
              <a:lnSpc>
                <a:spcPts val="1800"/>
              </a:lnSpc>
              <a:spcBef>
                <a:spcPts val="600"/>
              </a:spcBef>
              <a:spcAft>
                <a:spcPts val="600"/>
              </a:spcAft>
              <a:buClr>
                <a:srgbClr val="5C5A5A"/>
              </a:buClr>
              <a:buSzPct val="100000"/>
              <a:buFont typeface="Symbol" pitchFamily="18" charset="2"/>
              <a:buChar char="·"/>
            </a:pPr>
            <a:r>
              <a:rPr lang="en-US" sz="1600" dirty="0">
                <a:latin typeface="Franklin Gothic Book" panose="020B0503020102020204" pitchFamily="34" charset="0"/>
              </a:rPr>
              <a:t>Review the sample language from the notice.  </a:t>
            </a:r>
          </a:p>
          <a:p>
            <a:pPr defTabSz="914400" fontAlgn="base">
              <a:lnSpc>
                <a:spcPct val="110000"/>
              </a:lnSpc>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sym typeface="Rockwell" pitchFamily="18" charset="0"/>
            </a:endParaRPr>
          </a:p>
        </p:txBody>
      </p:sp>
      <p:sp>
        <p:nvSpPr>
          <p:cNvPr id="7" name="Title 1"/>
          <p:cNvSpPr>
            <a:spLocks noGrp="1"/>
          </p:cNvSpPr>
          <p:nvPr>
            <p:ph type="title"/>
          </p:nvPr>
        </p:nvSpPr>
        <p:spPr>
          <a:xfrm>
            <a:off x="671119" y="304757"/>
            <a:ext cx="7304714" cy="1014412"/>
          </a:xfrm>
        </p:spPr>
        <p:txBody>
          <a:bodyPr/>
          <a:lstStyle/>
          <a:p>
            <a:r>
              <a:rPr lang="en-US" dirty="0"/>
              <a:t>Answers for Scenario 1 -  Louis</a:t>
            </a:r>
            <a:endParaRPr lang="en-US" i="1" dirty="0"/>
          </a:p>
        </p:txBody>
      </p:sp>
      <p:sp>
        <p:nvSpPr>
          <p:cNvPr id="6" name="Slide Number Placeholder 9">
            <a:extLst>
              <a:ext uri="{FF2B5EF4-FFF2-40B4-BE49-F238E27FC236}">
                <a16:creationId xmlns:a16="http://schemas.microsoft.com/office/drawing/2014/main" id="{251AC251-E746-4C62-BB5C-F960FEB5549F}"/>
              </a:ext>
            </a:extLst>
          </p:cNvPr>
          <p:cNvSpPr txBox="1">
            <a:spLocks/>
          </p:cNvSpPr>
          <p:nvPr/>
        </p:nvSpPr>
        <p:spPr bwMode="auto">
          <a:xfrm>
            <a:off x="8686800" y="6480175"/>
            <a:ext cx="255588"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a:solidFill>
                  <a:schemeClr val="bg2"/>
                </a:solidFill>
                <a:latin typeface="Rockwell" pitchFamily="18" charset="0"/>
                <a:ea typeface="MS PGothic" pitchFamily="34" charset="-128"/>
                <a:cs typeface="Rockwell" pitchFamily="18" charset="0"/>
                <a:sym typeface="Rockwell" pitchFamily="18" charset="0"/>
              </a:defRPr>
            </a:lvl1pPr>
            <a:lvl2pPr marL="742950" indent="-28575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2pPr>
            <a:lvl3pPr marL="11430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3pPr>
            <a:lvl4pPr marL="16002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4pPr>
            <a:lvl5pPr marL="20574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5pPr>
            <a:lvl6pPr marL="25146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6pPr>
            <a:lvl7pPr marL="29718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7pPr>
            <a:lvl8pPr marL="34290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8pPr>
            <a:lvl9pPr marL="38862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9pPr>
          </a:lstStyle>
          <a:p>
            <a:fld id="{73191B24-F701-4425-AD22-E422D79E933A}" type="slidenum">
              <a:rPr lang="en-US" sz="1100" b="1" smtClean="0">
                <a:latin typeface="+mn-lt"/>
              </a:rPr>
              <a:t>3</a:t>
            </a:fld>
            <a:endParaRPr lang="en-US" sz="1100" b="1" dirty="0">
              <a:latin typeface="+mn-lt"/>
            </a:endParaRPr>
          </a:p>
        </p:txBody>
      </p:sp>
      <p:pic>
        <p:nvPicPr>
          <p:cNvPr id="8" name="Picture 7">
            <a:extLst>
              <a:ext uri="{FF2B5EF4-FFF2-40B4-BE49-F238E27FC236}">
                <a16:creationId xmlns:a16="http://schemas.microsoft.com/office/drawing/2014/main" id="{08F9411C-287F-4EE3-9DE8-F9EE44FCA720}"/>
              </a:ext>
            </a:extLst>
          </p:cNvPr>
          <p:cNvPicPr>
            <a:picLocks noChangeAspect="1"/>
          </p:cNvPicPr>
          <p:nvPr/>
        </p:nvPicPr>
        <p:blipFill>
          <a:blip r:embed="rId3"/>
          <a:stretch>
            <a:fillRect/>
          </a:stretch>
        </p:blipFill>
        <p:spPr>
          <a:xfrm>
            <a:off x="346562" y="2410777"/>
            <a:ext cx="8199471" cy="2164173"/>
          </a:xfrm>
          <a:prstGeom prst="rect">
            <a:avLst/>
          </a:prstGeom>
          <a:ln>
            <a:solidFill>
              <a:schemeClr val="tx1"/>
            </a:solidFill>
          </a:ln>
        </p:spPr>
      </p:pic>
      <p:sp>
        <p:nvSpPr>
          <p:cNvPr id="2" name="Oval 1">
            <a:extLst>
              <a:ext uri="{FF2B5EF4-FFF2-40B4-BE49-F238E27FC236}">
                <a16:creationId xmlns:a16="http://schemas.microsoft.com/office/drawing/2014/main" id="{FF70C2A2-5D45-44CF-A44D-63E70FCE6AE0}"/>
              </a:ext>
            </a:extLst>
          </p:cNvPr>
          <p:cNvSpPr/>
          <p:nvPr/>
        </p:nvSpPr>
        <p:spPr>
          <a:xfrm>
            <a:off x="5424523" y="2151827"/>
            <a:ext cx="1207363" cy="577048"/>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DD13268-BA1E-43A1-B947-90F3B4B869AE}"/>
              </a:ext>
            </a:extLst>
          </p:cNvPr>
          <p:cNvSpPr/>
          <p:nvPr/>
        </p:nvSpPr>
        <p:spPr>
          <a:xfrm>
            <a:off x="773135" y="4833900"/>
            <a:ext cx="7634018" cy="323165"/>
          </a:xfrm>
          <a:prstGeom prst="rect">
            <a:avLst/>
          </a:prstGeom>
        </p:spPr>
        <p:txBody>
          <a:bodyPr wrap="square">
            <a:spAutoFit/>
          </a:bodyPr>
          <a:lstStyle/>
          <a:p>
            <a:pPr marL="182880" lvl="3" indent="-182880" fontAlgn="base">
              <a:lnSpc>
                <a:spcPts val="1800"/>
              </a:lnSpc>
              <a:spcBef>
                <a:spcPts val="600"/>
              </a:spcBef>
              <a:spcAft>
                <a:spcPts val="600"/>
              </a:spcAft>
              <a:buClr>
                <a:srgbClr val="5C5A5A"/>
              </a:buClr>
              <a:buSzPct val="100000"/>
              <a:buFont typeface="Symbol" pitchFamily="18" charset="2"/>
              <a:buChar char="·"/>
            </a:pPr>
            <a:r>
              <a:rPr lang="en-US" sz="1600" dirty="0">
                <a:latin typeface="Franklin Gothic Book" panose="020B0503020102020204" pitchFamily="34" charset="0"/>
              </a:rPr>
              <a:t>Then explain to Louis that his income needs to be updated. </a:t>
            </a:r>
          </a:p>
        </p:txBody>
      </p:sp>
    </p:spTree>
    <p:custDataLst>
      <p:tags r:id="rId1"/>
    </p:custDataLst>
    <p:extLst>
      <p:ext uri="{BB962C8B-B14F-4D97-AF65-F5344CB8AC3E}">
        <p14:creationId xmlns:p14="http://schemas.microsoft.com/office/powerpoint/2010/main" val="19781599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1827" y="1159206"/>
            <a:ext cx="8020346" cy="5184496"/>
          </a:xfrm>
          <a:prstGeom prst="rect">
            <a:avLst/>
          </a:prstGeom>
        </p:spPr>
        <p:txBody>
          <a:bodyPr wrap="square">
            <a:spAutoFit/>
          </a:bodyPr>
          <a:lstStyle/>
          <a:p>
            <a:pPr marL="182880"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Log in to the Assister Portal (if you can) to access the Member’s application.</a:t>
            </a:r>
          </a:p>
          <a:p>
            <a:pPr marL="640080" lvl="1"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If you are unable to access the Assister Portal, you can support the member as they log in.</a:t>
            </a:r>
          </a:p>
          <a:p>
            <a:pPr marL="182880"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Explain why “Unknown” is displaying on his notice:</a:t>
            </a:r>
          </a:p>
          <a:p>
            <a:pPr marL="640080" lvl="2"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The members program eligibility may have changed because we couldn't verify (prove) some of his information due to not being able to find any electronic data </a:t>
            </a:r>
          </a:p>
          <a:p>
            <a:pPr marL="640080" lvl="2"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Because we don't have any recent proof of his income, he will need to update and confirm.</a:t>
            </a:r>
          </a:p>
          <a:p>
            <a:pPr marL="640080" lvl="2"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You will see his Federal Poverty Level (FPL) listed as "Unknown" for 2020 in the application.  </a:t>
            </a:r>
          </a:p>
          <a:p>
            <a:pPr marL="640080" lvl="2"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You will also see "Unknown" for their FPL in the My Eligibility section of their online account. </a:t>
            </a:r>
          </a:p>
          <a:p>
            <a:pPr marL="640080" lvl="2" indent="-182880">
              <a:lnSpc>
                <a:spcPts val="1800"/>
              </a:lnSpc>
              <a:spcBef>
                <a:spcPts val="600"/>
              </a:spcBef>
              <a:buClr>
                <a:srgbClr val="5C5A5A"/>
              </a:buClr>
              <a:buSzPct val="100000"/>
              <a:buFont typeface="Symbol" pitchFamily="18" charset="2"/>
              <a:buChar char="·"/>
            </a:pPr>
            <a:endParaRPr lang="en-US" dirty="0">
              <a:latin typeface="Franklin Gothic Book" panose="020B0503020102020204" pitchFamily="34" charset="0"/>
            </a:endParaRPr>
          </a:p>
          <a:p>
            <a:pPr marL="0" lvl="3" defTabSz="914400" fontAlgn="base">
              <a:lnSpc>
                <a:spcPct val="110000"/>
              </a:lnSpc>
              <a:spcAft>
                <a:spcPts val="600"/>
              </a:spcAft>
              <a:buClr>
                <a:srgbClr val="5C5A5A"/>
              </a:buClr>
              <a:buSzPct val="100000"/>
            </a:pPr>
            <a:r>
              <a:rPr lang="en-US" sz="1600" dirty="0">
                <a:latin typeface="Franklin Gothic Book" panose="020B0503020102020204" pitchFamily="34" charset="0"/>
              </a:rPr>
              <a:t>Note: Remember to always remind members if they have had any life change(s) since completing their application (household size, change of marital status, birth of a child, income, job change, change of address etc.) that they need to report them. </a:t>
            </a:r>
          </a:p>
          <a:p>
            <a:pPr marL="0" marR="0" lvl="3" defTabSz="914400" fontAlgn="base">
              <a:lnSpc>
                <a:spcPct val="110000"/>
              </a:lnSpc>
              <a:spcBef>
                <a:spcPts val="0"/>
              </a:spcBef>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endParaRPr>
          </a:p>
          <a:p>
            <a:pPr defTabSz="914400" fontAlgn="base">
              <a:lnSpc>
                <a:spcPct val="110000"/>
              </a:lnSpc>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sym typeface="Rockwell" pitchFamily="18" charset="0"/>
            </a:endParaRPr>
          </a:p>
        </p:txBody>
      </p:sp>
      <p:sp>
        <p:nvSpPr>
          <p:cNvPr id="7" name="Title 1"/>
          <p:cNvSpPr>
            <a:spLocks noGrp="1"/>
          </p:cNvSpPr>
          <p:nvPr>
            <p:ph type="title"/>
          </p:nvPr>
        </p:nvSpPr>
        <p:spPr>
          <a:xfrm>
            <a:off x="671119" y="304757"/>
            <a:ext cx="7304714" cy="1014412"/>
          </a:xfrm>
        </p:spPr>
        <p:txBody>
          <a:bodyPr/>
          <a:lstStyle/>
          <a:p>
            <a:r>
              <a:rPr lang="en-US" dirty="0"/>
              <a:t>Answers for Scenario 1 -  Louis</a:t>
            </a:r>
            <a:endParaRPr lang="en-US" i="1" dirty="0"/>
          </a:p>
        </p:txBody>
      </p:sp>
      <p:sp>
        <p:nvSpPr>
          <p:cNvPr id="6" name="Slide Number Placeholder 9">
            <a:extLst>
              <a:ext uri="{FF2B5EF4-FFF2-40B4-BE49-F238E27FC236}">
                <a16:creationId xmlns:a16="http://schemas.microsoft.com/office/drawing/2014/main" id="{251AC251-E746-4C62-BB5C-F960FEB5549F}"/>
              </a:ext>
            </a:extLst>
          </p:cNvPr>
          <p:cNvSpPr txBox="1">
            <a:spLocks/>
          </p:cNvSpPr>
          <p:nvPr/>
        </p:nvSpPr>
        <p:spPr bwMode="auto">
          <a:xfrm>
            <a:off x="8686800" y="6480175"/>
            <a:ext cx="255588"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a:solidFill>
                  <a:schemeClr val="bg2"/>
                </a:solidFill>
                <a:latin typeface="Rockwell" pitchFamily="18" charset="0"/>
                <a:ea typeface="MS PGothic" pitchFamily="34" charset="-128"/>
                <a:cs typeface="Rockwell" pitchFamily="18" charset="0"/>
                <a:sym typeface="Rockwell" pitchFamily="18" charset="0"/>
              </a:defRPr>
            </a:lvl1pPr>
            <a:lvl2pPr marL="742950" indent="-28575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2pPr>
            <a:lvl3pPr marL="11430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3pPr>
            <a:lvl4pPr marL="16002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4pPr>
            <a:lvl5pPr marL="20574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5pPr>
            <a:lvl6pPr marL="25146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6pPr>
            <a:lvl7pPr marL="29718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7pPr>
            <a:lvl8pPr marL="34290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8pPr>
            <a:lvl9pPr marL="38862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9pPr>
          </a:lstStyle>
          <a:p>
            <a:fld id="{73191B24-F701-4425-AD22-E422D79E933A}" type="slidenum">
              <a:rPr lang="en-US" sz="1100" b="1" smtClean="0">
                <a:latin typeface="+mn-lt"/>
              </a:rPr>
              <a:t>4</a:t>
            </a:fld>
            <a:endParaRPr lang="en-US" sz="1100" b="1" dirty="0">
              <a:latin typeface="+mn-lt"/>
            </a:endParaRPr>
          </a:p>
        </p:txBody>
      </p:sp>
    </p:spTree>
    <p:custDataLst>
      <p:tags r:id="rId1"/>
    </p:custDataLst>
    <p:extLst>
      <p:ext uri="{BB962C8B-B14F-4D97-AF65-F5344CB8AC3E}">
        <p14:creationId xmlns:p14="http://schemas.microsoft.com/office/powerpoint/2010/main" val="310143553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66454" y="1113263"/>
            <a:ext cx="8020346" cy="5156796"/>
          </a:xfrm>
          <a:prstGeom prst="rect">
            <a:avLst/>
          </a:prstGeom>
        </p:spPr>
        <p:txBody>
          <a:bodyPr wrap="square">
            <a:spAutoFit/>
          </a:bodyPr>
          <a:lstStyle/>
          <a:p>
            <a:pPr marL="182880"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What are the next steps?</a:t>
            </a:r>
          </a:p>
          <a:p>
            <a:pPr marL="640080" lvl="1"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From the Assister Portal (if you are able to) access the members online account. </a:t>
            </a:r>
          </a:p>
          <a:p>
            <a:pPr marL="1097280" lvl="2"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Go to the “My Eligibility” page. You will see “Year 2019” and “Year 2020” applications listed. </a:t>
            </a:r>
          </a:p>
          <a:p>
            <a:pPr marL="1097280" lvl="2"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Select the “2020” application</a:t>
            </a:r>
            <a:r>
              <a:rPr lang="en-US" sz="1600" dirty="0">
                <a:solidFill>
                  <a:srgbClr val="FF0000"/>
                </a:solidFill>
                <a:latin typeface="Franklin Gothic Book" panose="020B0503020102020204" pitchFamily="34" charset="0"/>
              </a:rPr>
              <a:t>.</a:t>
            </a:r>
          </a:p>
          <a:p>
            <a:pPr marL="1097280" lvl="2"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Click “Edit Application” under the Actions column </a:t>
            </a:r>
          </a:p>
          <a:p>
            <a:pPr marL="1097280" lvl="2"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Follow the instruction on the screen to update the member’s income in the 2020 application. </a:t>
            </a:r>
          </a:p>
          <a:p>
            <a:pPr marL="640080" lvl="1"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After you have entered the new income, the system will recalculate the member’s program determination based on their attested income.  </a:t>
            </a:r>
          </a:p>
          <a:p>
            <a:pPr marL="640080" lvl="1"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The system may generate an RFI notice.</a:t>
            </a:r>
          </a:p>
          <a:p>
            <a:pPr marL="640080" lvl="1"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You should work with the member to submit proof of income. </a:t>
            </a:r>
          </a:p>
          <a:p>
            <a:pPr marL="640080" lvl="1" indent="-182880">
              <a:lnSpc>
                <a:spcPts val="1800"/>
              </a:lnSpc>
              <a:spcBef>
                <a:spcPts val="600"/>
              </a:spcBef>
              <a:buClr>
                <a:srgbClr val="5C5A5A"/>
              </a:buClr>
              <a:buSzPct val="100000"/>
              <a:buFont typeface="Symbol" pitchFamily="18" charset="2"/>
              <a:buChar char="·"/>
            </a:pPr>
            <a:r>
              <a:rPr lang="en-US" sz="1600" dirty="0">
                <a:latin typeface="Franklin Gothic Book" panose="020B0503020102020204" pitchFamily="34" charset="0"/>
              </a:rPr>
              <a:t>Once the new Mahealthconnector.org system updates are available, you can work with the Louis to upload his documents. </a:t>
            </a:r>
            <a:br>
              <a:rPr lang="en-US" sz="1600" dirty="0">
                <a:latin typeface="Franklin Gothic Book" panose="020B0503020102020204" pitchFamily="34" charset="0"/>
              </a:rPr>
            </a:br>
            <a:endParaRPr lang="en-US" sz="1600" dirty="0">
              <a:latin typeface="Franklin Gothic Book" panose="020B0503020102020204" pitchFamily="34" charset="0"/>
            </a:endParaRPr>
          </a:p>
          <a:p>
            <a:endParaRPr lang="en-US" sz="1600" dirty="0">
              <a:latin typeface="Franklin Gothic Book" panose="020B0503020102020204" pitchFamily="34" charset="0"/>
            </a:endParaRPr>
          </a:p>
          <a:p>
            <a:pPr marL="0" marR="0" lvl="3" defTabSz="914400" fontAlgn="base">
              <a:lnSpc>
                <a:spcPct val="110000"/>
              </a:lnSpc>
              <a:spcBef>
                <a:spcPts val="0"/>
              </a:spcBef>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endParaRPr>
          </a:p>
          <a:p>
            <a:pPr defTabSz="914400" fontAlgn="base">
              <a:lnSpc>
                <a:spcPct val="110000"/>
              </a:lnSpc>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sym typeface="Rockwell" pitchFamily="18" charset="0"/>
            </a:endParaRPr>
          </a:p>
        </p:txBody>
      </p:sp>
      <p:sp>
        <p:nvSpPr>
          <p:cNvPr id="7" name="Title 1"/>
          <p:cNvSpPr>
            <a:spLocks noGrp="1"/>
          </p:cNvSpPr>
          <p:nvPr>
            <p:ph type="title"/>
          </p:nvPr>
        </p:nvSpPr>
        <p:spPr>
          <a:xfrm>
            <a:off x="671119" y="304757"/>
            <a:ext cx="7304714" cy="529744"/>
          </a:xfrm>
        </p:spPr>
        <p:txBody>
          <a:bodyPr/>
          <a:lstStyle/>
          <a:p>
            <a:r>
              <a:rPr lang="en-US" dirty="0"/>
              <a:t>Answers for Scenario 1 -  Louis</a:t>
            </a:r>
            <a:endParaRPr lang="en-US" i="1" dirty="0"/>
          </a:p>
        </p:txBody>
      </p:sp>
      <p:sp>
        <p:nvSpPr>
          <p:cNvPr id="6" name="Slide Number Placeholder 9">
            <a:extLst>
              <a:ext uri="{FF2B5EF4-FFF2-40B4-BE49-F238E27FC236}">
                <a16:creationId xmlns:a16="http://schemas.microsoft.com/office/drawing/2014/main" id="{251AC251-E746-4C62-BB5C-F960FEB5549F}"/>
              </a:ext>
            </a:extLst>
          </p:cNvPr>
          <p:cNvSpPr txBox="1">
            <a:spLocks/>
          </p:cNvSpPr>
          <p:nvPr/>
        </p:nvSpPr>
        <p:spPr bwMode="auto">
          <a:xfrm>
            <a:off x="8686800" y="6480175"/>
            <a:ext cx="255588"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a:solidFill>
                  <a:schemeClr val="bg2"/>
                </a:solidFill>
                <a:latin typeface="Rockwell" pitchFamily="18" charset="0"/>
                <a:ea typeface="MS PGothic" pitchFamily="34" charset="-128"/>
                <a:cs typeface="Rockwell" pitchFamily="18" charset="0"/>
                <a:sym typeface="Rockwell" pitchFamily="18" charset="0"/>
              </a:defRPr>
            </a:lvl1pPr>
            <a:lvl2pPr marL="742950" indent="-28575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2pPr>
            <a:lvl3pPr marL="11430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3pPr>
            <a:lvl4pPr marL="16002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4pPr>
            <a:lvl5pPr marL="20574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5pPr>
            <a:lvl6pPr marL="25146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6pPr>
            <a:lvl7pPr marL="29718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7pPr>
            <a:lvl8pPr marL="34290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8pPr>
            <a:lvl9pPr marL="38862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9pPr>
          </a:lstStyle>
          <a:p>
            <a:fld id="{73191B24-F701-4425-AD22-E422D79E933A}" type="slidenum">
              <a:rPr lang="en-US" sz="1100" b="1" smtClean="0">
                <a:latin typeface="+mn-lt"/>
              </a:rPr>
              <a:t>5</a:t>
            </a:fld>
            <a:endParaRPr lang="en-US" sz="1100" b="1" dirty="0">
              <a:latin typeface="+mn-lt"/>
            </a:endParaRPr>
          </a:p>
        </p:txBody>
      </p:sp>
    </p:spTree>
    <p:custDataLst>
      <p:tags r:id="rId1"/>
    </p:custDataLst>
    <p:extLst>
      <p:ext uri="{BB962C8B-B14F-4D97-AF65-F5344CB8AC3E}">
        <p14:creationId xmlns:p14="http://schemas.microsoft.com/office/powerpoint/2010/main" val="156586858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71119" y="1447800"/>
            <a:ext cx="8020346" cy="4110356"/>
          </a:xfrm>
          <a:prstGeom prst="rect">
            <a:avLst/>
          </a:prstGeom>
        </p:spPr>
        <p:txBody>
          <a:bodyPr wrap="square">
            <a:spAutoFit/>
          </a:bodyPr>
          <a:lstStyle/>
          <a:p>
            <a:pPr marL="0" lvl="3" defTabSz="914400" fontAlgn="base">
              <a:lnSpc>
                <a:spcPct val="110000"/>
              </a:lnSpc>
              <a:spcAft>
                <a:spcPts val="600"/>
              </a:spcAft>
              <a:buClr>
                <a:srgbClr val="5C5A5A"/>
              </a:buClr>
              <a:buSzPct val="100000"/>
            </a:pPr>
            <a:r>
              <a:rPr lang="en-US" dirty="0">
                <a:latin typeface="Franklin Gothic Demi" panose="020B0703020102020204" pitchFamily="34" charset="0"/>
              </a:rPr>
              <a:t>In September, </a:t>
            </a:r>
            <a:r>
              <a:rPr lang="en-US" dirty="0" err="1">
                <a:latin typeface="Franklin Gothic Demi" panose="020B0703020102020204" pitchFamily="34" charset="0"/>
              </a:rPr>
              <a:t>ConnectorCare</a:t>
            </a:r>
            <a:r>
              <a:rPr lang="en-US" dirty="0">
                <a:latin typeface="Franklin Gothic Demi" panose="020B0703020102020204" pitchFamily="34" charset="0"/>
              </a:rPr>
              <a:t> member Maria comes to her appointment and tells you that she received a letter showing that she is no longer eligible for </a:t>
            </a:r>
            <a:r>
              <a:rPr lang="en-US" dirty="0" err="1">
                <a:latin typeface="Franklin Gothic Demi" panose="020B0703020102020204" pitchFamily="34" charset="0"/>
              </a:rPr>
              <a:t>ConnectorCare</a:t>
            </a:r>
            <a:r>
              <a:rPr lang="en-US" dirty="0">
                <a:latin typeface="Franklin Gothic Demi" panose="020B0703020102020204" pitchFamily="34" charset="0"/>
              </a:rPr>
              <a:t> and that she will lose access to Health Connector coverage at the end of the calendar year. </a:t>
            </a:r>
            <a:br>
              <a:rPr lang="en-US" dirty="0">
                <a:latin typeface="Franklin Gothic Demi" panose="020B0703020102020204" pitchFamily="34" charset="0"/>
              </a:rPr>
            </a:br>
            <a:endParaRPr lang="en-US" dirty="0">
              <a:latin typeface="Franklin Gothic Demi" panose="020B0703020102020204" pitchFamily="34" charset="0"/>
            </a:endParaRPr>
          </a:p>
          <a:p>
            <a:pPr marL="0" lvl="3" defTabSz="914400" fontAlgn="base">
              <a:lnSpc>
                <a:spcPct val="110000"/>
              </a:lnSpc>
              <a:spcAft>
                <a:spcPts val="600"/>
              </a:spcAft>
              <a:buClr>
                <a:srgbClr val="5C5A5A"/>
              </a:buClr>
              <a:buSzPct val="100000"/>
            </a:pPr>
            <a:r>
              <a:rPr lang="en-US" dirty="0">
                <a:latin typeface="Franklin Gothic Demi" panose="020B0703020102020204" pitchFamily="34" charset="0"/>
              </a:rPr>
              <a:t>She tells you that the letter mentions Medicare.  She does not have a copy of this letter.  She’s not sure whether or not she is enrolled in Medicare.  </a:t>
            </a:r>
            <a:br>
              <a:rPr lang="en-US" dirty="0">
                <a:latin typeface="Franklin Gothic Demi" panose="020B0703020102020204" pitchFamily="34" charset="0"/>
              </a:rPr>
            </a:br>
            <a:r>
              <a:rPr lang="en-US" dirty="0">
                <a:latin typeface="Franklin Gothic Demi" panose="020B0703020102020204" pitchFamily="34" charset="0"/>
              </a:rPr>
              <a:t>She tells you that her 65</a:t>
            </a:r>
            <a:r>
              <a:rPr lang="en-US" baseline="30000" dirty="0">
                <a:latin typeface="Franklin Gothic Demi" panose="020B0703020102020204" pitchFamily="34" charset="0"/>
              </a:rPr>
              <a:t>th</a:t>
            </a:r>
            <a:r>
              <a:rPr lang="en-US" dirty="0">
                <a:latin typeface="Franklin Gothic Demi" panose="020B0703020102020204" pitchFamily="34" charset="0"/>
              </a:rPr>
              <a:t> birthday is coming up.</a:t>
            </a:r>
          </a:p>
          <a:p>
            <a:pPr marL="0" lvl="3" defTabSz="914400" fontAlgn="base">
              <a:lnSpc>
                <a:spcPct val="110000"/>
              </a:lnSpc>
              <a:spcAft>
                <a:spcPts val="600"/>
              </a:spcAft>
              <a:buClr>
                <a:srgbClr val="5C5A5A"/>
              </a:buClr>
              <a:buSzPct val="100000"/>
            </a:pPr>
            <a:endParaRPr lang="en-US" dirty="0">
              <a:latin typeface="Franklin Gothic Demi" panose="020B0703020102020204" pitchFamily="34" charset="0"/>
            </a:endParaRPr>
          </a:p>
          <a:p>
            <a:pPr marL="0" lvl="3" defTabSz="914400" fontAlgn="base">
              <a:lnSpc>
                <a:spcPct val="110000"/>
              </a:lnSpc>
              <a:spcAft>
                <a:spcPts val="600"/>
              </a:spcAft>
              <a:buClr>
                <a:srgbClr val="5C5A5A"/>
              </a:buClr>
              <a:buSzPct val="100000"/>
            </a:pPr>
            <a:r>
              <a:rPr lang="en-US" dirty="0">
                <a:latin typeface="Franklin Gothic Demi" panose="020B0703020102020204" pitchFamily="34" charset="0"/>
              </a:rPr>
              <a:t>How should you advise this member? </a:t>
            </a:r>
          </a:p>
          <a:p>
            <a:pPr marL="0" marR="0" lvl="3" defTabSz="914400" fontAlgn="base">
              <a:lnSpc>
                <a:spcPct val="110000"/>
              </a:lnSpc>
              <a:spcBef>
                <a:spcPts val="0"/>
              </a:spcBef>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endParaRPr>
          </a:p>
          <a:p>
            <a:pPr defTabSz="914400" fontAlgn="base">
              <a:lnSpc>
                <a:spcPct val="110000"/>
              </a:lnSpc>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sym typeface="Rockwell" pitchFamily="18" charset="0"/>
            </a:endParaRPr>
          </a:p>
        </p:txBody>
      </p:sp>
      <p:sp>
        <p:nvSpPr>
          <p:cNvPr id="7" name="Title 1"/>
          <p:cNvSpPr>
            <a:spLocks noGrp="1"/>
          </p:cNvSpPr>
          <p:nvPr>
            <p:ph type="title"/>
          </p:nvPr>
        </p:nvSpPr>
        <p:spPr>
          <a:xfrm>
            <a:off x="671119" y="304757"/>
            <a:ext cx="7304714" cy="1014412"/>
          </a:xfrm>
        </p:spPr>
        <p:txBody>
          <a:bodyPr/>
          <a:lstStyle/>
          <a:p>
            <a:r>
              <a:rPr lang="en-US" dirty="0"/>
              <a:t>Scenario 2  -  Maria </a:t>
            </a:r>
            <a:endParaRPr lang="en-US" i="1" dirty="0"/>
          </a:p>
        </p:txBody>
      </p:sp>
      <p:sp>
        <p:nvSpPr>
          <p:cNvPr id="6" name="Slide Number Placeholder 9">
            <a:extLst>
              <a:ext uri="{FF2B5EF4-FFF2-40B4-BE49-F238E27FC236}">
                <a16:creationId xmlns:a16="http://schemas.microsoft.com/office/drawing/2014/main" id="{251AC251-E746-4C62-BB5C-F960FEB5549F}"/>
              </a:ext>
            </a:extLst>
          </p:cNvPr>
          <p:cNvSpPr txBox="1">
            <a:spLocks/>
          </p:cNvSpPr>
          <p:nvPr/>
        </p:nvSpPr>
        <p:spPr bwMode="auto">
          <a:xfrm>
            <a:off x="8686800" y="6480175"/>
            <a:ext cx="255588"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a:solidFill>
                  <a:schemeClr val="bg2"/>
                </a:solidFill>
                <a:latin typeface="Rockwell" pitchFamily="18" charset="0"/>
                <a:ea typeface="MS PGothic" pitchFamily="34" charset="-128"/>
                <a:cs typeface="Rockwell" pitchFamily="18" charset="0"/>
                <a:sym typeface="Rockwell" pitchFamily="18" charset="0"/>
              </a:defRPr>
            </a:lvl1pPr>
            <a:lvl2pPr marL="742950" indent="-28575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2pPr>
            <a:lvl3pPr marL="11430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3pPr>
            <a:lvl4pPr marL="16002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4pPr>
            <a:lvl5pPr marL="20574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5pPr>
            <a:lvl6pPr marL="25146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6pPr>
            <a:lvl7pPr marL="29718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7pPr>
            <a:lvl8pPr marL="34290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8pPr>
            <a:lvl9pPr marL="38862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9pPr>
          </a:lstStyle>
          <a:p>
            <a:fld id="{73191B24-F701-4425-AD22-E422D79E933A}" type="slidenum">
              <a:rPr lang="en-US" sz="1100" b="1" smtClean="0">
                <a:latin typeface="+mn-lt"/>
              </a:rPr>
              <a:t>6</a:t>
            </a:fld>
            <a:endParaRPr lang="en-US" sz="1100" b="1" dirty="0">
              <a:latin typeface="+mn-lt"/>
            </a:endParaRPr>
          </a:p>
        </p:txBody>
      </p:sp>
    </p:spTree>
    <p:custDataLst>
      <p:tags r:id="rId1"/>
    </p:custDataLst>
    <p:extLst>
      <p:ext uri="{BB962C8B-B14F-4D97-AF65-F5344CB8AC3E}">
        <p14:creationId xmlns:p14="http://schemas.microsoft.com/office/powerpoint/2010/main" val="239107124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2161-D12A-47F9-9F45-1F68980002AE}"/>
              </a:ext>
            </a:extLst>
          </p:cNvPr>
          <p:cNvSpPr>
            <a:spLocks noGrp="1"/>
          </p:cNvSpPr>
          <p:nvPr>
            <p:ph type="title"/>
          </p:nvPr>
        </p:nvSpPr>
        <p:spPr/>
        <p:txBody>
          <a:bodyPr/>
          <a:lstStyle/>
          <a:p>
            <a:r>
              <a:rPr lang="en-US" dirty="0"/>
              <a:t>Answers for Scenario 2  -  Maria </a:t>
            </a:r>
          </a:p>
        </p:txBody>
      </p:sp>
      <p:sp>
        <p:nvSpPr>
          <p:cNvPr id="3" name="Content Placeholder 2">
            <a:extLst>
              <a:ext uri="{FF2B5EF4-FFF2-40B4-BE49-F238E27FC236}">
                <a16:creationId xmlns:a16="http://schemas.microsoft.com/office/drawing/2014/main" id="{21690A8B-645F-4F5B-B355-A35A3A507EE2}"/>
              </a:ext>
            </a:extLst>
          </p:cNvPr>
          <p:cNvSpPr>
            <a:spLocks noGrp="1"/>
          </p:cNvSpPr>
          <p:nvPr>
            <p:ph idx="1"/>
          </p:nvPr>
        </p:nvSpPr>
        <p:spPr>
          <a:xfrm>
            <a:off x="457200" y="1280161"/>
            <a:ext cx="8229600" cy="4480560"/>
          </a:xfrm>
        </p:spPr>
        <p:txBody>
          <a:bodyPr/>
          <a:lstStyle/>
          <a:p>
            <a:pPr marL="182880" indent="-182880">
              <a:lnSpc>
                <a:spcPts val="1800"/>
              </a:lnSpc>
              <a:spcBef>
                <a:spcPts val="600"/>
              </a:spcBef>
              <a:buFont typeface="Symbol" pitchFamily="18" charset="2"/>
              <a:buChar char="·"/>
            </a:pPr>
            <a:r>
              <a:rPr lang="en-US" sz="1600" dirty="0">
                <a:solidFill>
                  <a:schemeClr val="tx1"/>
                </a:solidFill>
                <a:latin typeface="Franklin Gothic Book" panose="020B0503020102020204" pitchFamily="34" charset="0"/>
              </a:rPr>
              <a:t>What you should explain to Maria:</a:t>
            </a: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During the Health Connector’s Preliminary Eligibility review, federal and state data sources are used to check a number of details including access to other Public Minimum Essential Coverage (MEC) (e.g. </a:t>
            </a:r>
            <a:r>
              <a:rPr lang="en-US" b="1" dirty="0">
                <a:solidFill>
                  <a:schemeClr val="tx1"/>
                </a:solidFill>
                <a:latin typeface="Franklin Gothic Book" panose="020B0503020102020204" pitchFamily="34" charset="0"/>
              </a:rPr>
              <a:t>Medicare</a:t>
            </a:r>
            <a:r>
              <a:rPr lang="en-US" dirty="0">
                <a:solidFill>
                  <a:schemeClr val="tx1"/>
                </a:solidFill>
                <a:latin typeface="Franklin Gothic Book" panose="020B0503020102020204" pitchFamily="34" charset="0"/>
              </a:rPr>
              <a:t>, MassHealth)</a:t>
            </a:r>
            <a:r>
              <a:rPr lang="en-US" dirty="0">
                <a:solidFill>
                  <a:srgbClr val="FF0000"/>
                </a:solidFill>
                <a:latin typeface="Franklin Gothic Book" panose="020B0503020102020204" pitchFamily="34" charset="0"/>
              </a:rPr>
              <a:t>.</a:t>
            </a:r>
            <a:endParaRPr lang="en-US" dirty="0">
              <a:solidFill>
                <a:schemeClr val="tx1"/>
              </a:solidFill>
              <a:latin typeface="Franklin Gothic Book" panose="020B0503020102020204" pitchFamily="34" charset="0"/>
            </a:endParaRP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Maria has been identified as eligible for Medicare.</a:t>
            </a: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Because of this, Maria will be unable to renew into any plan through the Health Connector for 2020.  </a:t>
            </a: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To best help Maria understand her Medicare coverage, refer her to a SHINE counselor</a:t>
            </a:r>
            <a:r>
              <a:rPr lang="en-US" dirty="0">
                <a:solidFill>
                  <a:srgbClr val="FF0000"/>
                </a:solidFill>
                <a:latin typeface="Franklin Gothic Book" panose="020B0503020102020204" pitchFamily="34" charset="0"/>
              </a:rPr>
              <a:t>.</a:t>
            </a:r>
            <a:endParaRPr lang="en-US" dirty="0">
              <a:solidFill>
                <a:schemeClr val="tx1"/>
              </a:solidFill>
              <a:latin typeface="Franklin Gothic Book" panose="020B0503020102020204" pitchFamily="34" charset="0"/>
            </a:endParaRP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In addition, you can explain to Maria that if her Medicare starts before January 2020, she may want to cancel her Health Connector coverage before her Medicare begins, because it won’t happen automatically. </a:t>
            </a:r>
          </a:p>
          <a:p>
            <a:pPr marL="868680" lvl="2"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If Maria was enrolled in a Health Connector Dental plan, she can continue with that enrollment in 2020. </a:t>
            </a:r>
          </a:p>
          <a:p>
            <a:endParaRPr lang="en-US" dirty="0"/>
          </a:p>
        </p:txBody>
      </p:sp>
      <p:sp>
        <p:nvSpPr>
          <p:cNvPr id="4" name="Slide Number Placeholder 3">
            <a:extLst>
              <a:ext uri="{FF2B5EF4-FFF2-40B4-BE49-F238E27FC236}">
                <a16:creationId xmlns:a16="http://schemas.microsoft.com/office/drawing/2014/main" id="{973AD61F-0127-43EB-B86C-37DE4EEF5170}"/>
              </a:ext>
            </a:extLst>
          </p:cNvPr>
          <p:cNvSpPr>
            <a:spLocks noGrp="1"/>
          </p:cNvSpPr>
          <p:nvPr>
            <p:ph type="sldNum" sz="quarter" idx="10"/>
          </p:nvPr>
        </p:nvSpPr>
        <p:spPr/>
        <p:txBody>
          <a:bodyPr/>
          <a:lstStyle/>
          <a:p>
            <a:fld id="{254B5E65-296D-440E-9811-9528B653460B}" type="slidenum">
              <a:rPr lang="en-US" smtClean="0">
                <a:solidFill>
                  <a:srgbClr val="000000"/>
                </a:solidFill>
              </a:rPr>
              <a:pPr/>
              <a:t>7</a:t>
            </a:fld>
            <a:endParaRPr lang="en-US" dirty="0">
              <a:solidFill>
                <a:srgbClr val="000000"/>
              </a:solidFill>
            </a:endParaRPr>
          </a:p>
        </p:txBody>
      </p:sp>
    </p:spTree>
    <p:custDataLst>
      <p:tags r:id="rId1"/>
    </p:custDataLst>
    <p:extLst>
      <p:ext uri="{BB962C8B-B14F-4D97-AF65-F5344CB8AC3E}">
        <p14:creationId xmlns:p14="http://schemas.microsoft.com/office/powerpoint/2010/main" val="394553849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1827" y="1070262"/>
            <a:ext cx="8020346" cy="5787738"/>
          </a:xfrm>
          <a:prstGeom prst="rect">
            <a:avLst/>
          </a:prstGeom>
        </p:spPr>
        <p:txBody>
          <a:bodyPr wrap="square">
            <a:spAutoFit/>
          </a:bodyPr>
          <a:lstStyle/>
          <a:p>
            <a:pPr marL="0" lvl="3" defTabSz="914400" fontAlgn="base">
              <a:lnSpc>
                <a:spcPct val="110000"/>
              </a:lnSpc>
              <a:spcAft>
                <a:spcPts val="600"/>
              </a:spcAft>
              <a:buClr>
                <a:srgbClr val="5C5A5A"/>
              </a:buClr>
              <a:buSzPct val="100000"/>
            </a:pPr>
            <a:r>
              <a:rPr lang="en-US" dirty="0">
                <a:latin typeface="Franklin Gothic Demi" panose="020B0703020102020204" pitchFamily="34" charset="0"/>
              </a:rPr>
              <a:t>Member Tom comes in for an appointment and brings his Preliminary Eligibility notice. It shows he is moving from </a:t>
            </a:r>
            <a:r>
              <a:rPr lang="en-US" dirty="0" err="1">
                <a:latin typeface="Franklin Gothic Demi" panose="020B0703020102020204" pitchFamily="34" charset="0"/>
              </a:rPr>
              <a:t>ConnectorCare</a:t>
            </a:r>
            <a:r>
              <a:rPr lang="en-US" dirty="0">
                <a:latin typeface="Franklin Gothic Demi" panose="020B0703020102020204" pitchFamily="34" charset="0"/>
              </a:rPr>
              <a:t> to an unsubsidized plan in 2020.  </a:t>
            </a:r>
          </a:p>
          <a:p>
            <a:pPr marL="0" lvl="3" defTabSz="914400" fontAlgn="base">
              <a:lnSpc>
                <a:spcPct val="110000"/>
              </a:lnSpc>
              <a:spcAft>
                <a:spcPts val="600"/>
              </a:spcAft>
              <a:buClr>
                <a:srgbClr val="5C5A5A"/>
              </a:buClr>
              <a:buSzPct val="100000"/>
            </a:pPr>
            <a:r>
              <a:rPr lang="en-US" dirty="0">
                <a:latin typeface="Franklin Gothic Demi" panose="020B0703020102020204" pitchFamily="34" charset="0"/>
              </a:rPr>
              <a:t> </a:t>
            </a:r>
          </a:p>
          <a:p>
            <a:pPr marL="0" lvl="3" defTabSz="914400" fontAlgn="base">
              <a:lnSpc>
                <a:spcPct val="110000"/>
              </a:lnSpc>
              <a:spcAft>
                <a:spcPts val="600"/>
              </a:spcAft>
              <a:buClr>
                <a:srgbClr val="5C5A5A"/>
              </a:buClr>
              <a:buSzPct val="100000"/>
            </a:pPr>
            <a:r>
              <a:rPr lang="en-US" dirty="0">
                <a:latin typeface="Franklin Gothic Demi" panose="020B0703020102020204" pitchFamily="34" charset="0"/>
              </a:rPr>
              <a:t>On the notice, you can see that the member’s FPL for the 2020 determination is 143%, but he is not eligible for subsidies.</a:t>
            </a:r>
          </a:p>
          <a:p>
            <a:pPr marL="0" lvl="3" defTabSz="914400" fontAlgn="base">
              <a:lnSpc>
                <a:spcPct val="110000"/>
              </a:lnSpc>
              <a:spcAft>
                <a:spcPts val="600"/>
              </a:spcAft>
              <a:buClr>
                <a:srgbClr val="5C5A5A"/>
              </a:buClr>
              <a:buSzPct val="100000"/>
            </a:pPr>
            <a:br>
              <a:rPr lang="en-US" dirty="0">
                <a:latin typeface="Franklin Gothic Demi" panose="020B0703020102020204" pitchFamily="34" charset="0"/>
              </a:rPr>
            </a:br>
            <a:r>
              <a:rPr lang="en-US" dirty="0">
                <a:latin typeface="Franklin Gothic Demi" panose="020B0703020102020204" pitchFamily="34" charset="0"/>
              </a:rPr>
              <a:t>You ask Tom whether or not he has filed his taxes for last year? He says that  he did not last year because he didn’t believe he was required to with his income level. </a:t>
            </a:r>
          </a:p>
          <a:p>
            <a:pPr marL="0" lvl="3" defTabSz="914400" fontAlgn="base">
              <a:lnSpc>
                <a:spcPct val="110000"/>
              </a:lnSpc>
              <a:spcAft>
                <a:spcPts val="600"/>
              </a:spcAft>
              <a:buClr>
                <a:srgbClr val="5C5A5A"/>
              </a:buClr>
              <a:buSzPct val="100000"/>
            </a:pPr>
            <a:br>
              <a:rPr lang="en-US" dirty="0">
                <a:latin typeface="Franklin Gothic Demi" panose="020B0703020102020204" pitchFamily="34" charset="0"/>
              </a:rPr>
            </a:br>
            <a:r>
              <a:rPr lang="en-US" dirty="0">
                <a:latin typeface="Franklin Gothic Demi" panose="020B0703020102020204" pitchFamily="34" charset="0"/>
              </a:rPr>
              <a:t>You also ask Tom if he is newly eligible for any other coverage such as Medicare or Veterans benefits.  He says no.  How should you advise this member? </a:t>
            </a:r>
          </a:p>
          <a:p>
            <a:pPr marL="0" lvl="3" defTabSz="914400" fontAlgn="base">
              <a:lnSpc>
                <a:spcPct val="110000"/>
              </a:lnSpc>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endParaRPr>
          </a:p>
          <a:p>
            <a:pPr marL="0" marR="0" lvl="3" defTabSz="914400" fontAlgn="base">
              <a:lnSpc>
                <a:spcPct val="110000"/>
              </a:lnSpc>
              <a:spcBef>
                <a:spcPts val="0"/>
              </a:spcBef>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endParaRPr>
          </a:p>
          <a:p>
            <a:pPr defTabSz="914400" fontAlgn="base">
              <a:lnSpc>
                <a:spcPct val="110000"/>
              </a:lnSpc>
              <a:spcAft>
                <a:spcPts val="600"/>
              </a:spcAft>
              <a:buClr>
                <a:srgbClr val="5C5A5A"/>
              </a:buClr>
              <a:buSzPct val="100000"/>
            </a:pPr>
            <a:endParaRPr lang="en-US" dirty="0">
              <a:solidFill>
                <a:schemeClr val="tx1">
                  <a:lumMod val="65000"/>
                  <a:lumOff val="35000"/>
                </a:schemeClr>
              </a:solidFill>
              <a:latin typeface="Franklin Gothic Demi" panose="020B0703020102020204" pitchFamily="34" charset="0"/>
              <a:sym typeface="Rockwell" pitchFamily="18" charset="0"/>
            </a:endParaRPr>
          </a:p>
        </p:txBody>
      </p:sp>
      <p:sp>
        <p:nvSpPr>
          <p:cNvPr id="7" name="Title 1"/>
          <p:cNvSpPr>
            <a:spLocks noGrp="1"/>
          </p:cNvSpPr>
          <p:nvPr>
            <p:ph type="title"/>
          </p:nvPr>
        </p:nvSpPr>
        <p:spPr>
          <a:xfrm>
            <a:off x="671119" y="259037"/>
            <a:ext cx="7304714" cy="1014412"/>
          </a:xfrm>
        </p:spPr>
        <p:txBody>
          <a:bodyPr/>
          <a:lstStyle/>
          <a:p>
            <a:r>
              <a:rPr lang="en-US" dirty="0"/>
              <a:t>Scenario 3  -  Tom </a:t>
            </a:r>
            <a:endParaRPr lang="en-US" i="1" dirty="0"/>
          </a:p>
        </p:txBody>
      </p:sp>
      <p:sp>
        <p:nvSpPr>
          <p:cNvPr id="6" name="Slide Number Placeholder 9">
            <a:extLst>
              <a:ext uri="{FF2B5EF4-FFF2-40B4-BE49-F238E27FC236}">
                <a16:creationId xmlns:a16="http://schemas.microsoft.com/office/drawing/2014/main" id="{251AC251-E746-4C62-BB5C-F960FEB5549F}"/>
              </a:ext>
            </a:extLst>
          </p:cNvPr>
          <p:cNvSpPr txBox="1">
            <a:spLocks/>
          </p:cNvSpPr>
          <p:nvPr/>
        </p:nvSpPr>
        <p:spPr bwMode="auto">
          <a:xfrm>
            <a:off x="8686800" y="6480175"/>
            <a:ext cx="255588"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a:solidFill>
                  <a:schemeClr val="bg2"/>
                </a:solidFill>
                <a:latin typeface="Rockwell" pitchFamily="18" charset="0"/>
                <a:ea typeface="MS PGothic" pitchFamily="34" charset="-128"/>
                <a:cs typeface="Rockwell" pitchFamily="18" charset="0"/>
                <a:sym typeface="Rockwell" pitchFamily="18" charset="0"/>
              </a:defRPr>
            </a:lvl1pPr>
            <a:lvl2pPr marL="742950" indent="-28575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2pPr>
            <a:lvl3pPr marL="11430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3pPr>
            <a:lvl4pPr marL="16002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4pPr>
            <a:lvl5pPr marL="2057400" indent="-228600" algn="l" rtl="0" eaLnBrk="0" fontAlgn="base" hangingPunct="0">
              <a:spcBef>
                <a:spcPct val="0"/>
              </a:spcBef>
              <a:spcAft>
                <a:spcPct val="0"/>
              </a:spcAft>
              <a:defRPr sz="3200" kern="1200">
                <a:solidFill>
                  <a:srgbClr val="000000"/>
                </a:solidFill>
                <a:latin typeface="Gill Sans"/>
                <a:ea typeface="ヒラギノ角ゴ ProN W3"/>
                <a:cs typeface="ヒラギノ角ゴ ProN W3"/>
                <a:sym typeface="Gill Sans"/>
              </a:defRPr>
            </a:lvl5pPr>
            <a:lvl6pPr marL="25146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6pPr>
            <a:lvl7pPr marL="29718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7pPr>
            <a:lvl8pPr marL="34290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8pPr>
            <a:lvl9pPr marL="3886200" indent="-228600" algn="l" defTabSz="914400" rtl="0" eaLnBrk="0" fontAlgn="base" latinLnBrk="0" hangingPunct="0">
              <a:spcBef>
                <a:spcPct val="0"/>
              </a:spcBef>
              <a:spcAft>
                <a:spcPct val="0"/>
              </a:spcAft>
              <a:defRPr sz="3200" kern="1200">
                <a:solidFill>
                  <a:srgbClr val="000000"/>
                </a:solidFill>
                <a:latin typeface="Gill Sans"/>
                <a:ea typeface="ヒラギノ角ゴ ProN W3"/>
                <a:cs typeface="ヒラギノ角ゴ ProN W3"/>
                <a:sym typeface="Gill Sans"/>
              </a:defRPr>
            </a:lvl9pPr>
          </a:lstStyle>
          <a:p>
            <a:fld id="{73191B24-F701-4425-AD22-E422D79E933A}" type="slidenum">
              <a:rPr lang="en-US" sz="1100" b="1" smtClean="0">
                <a:latin typeface="+mn-lt"/>
              </a:rPr>
              <a:t>8</a:t>
            </a:fld>
            <a:endParaRPr lang="en-US" sz="1100" b="1" dirty="0">
              <a:latin typeface="+mn-lt"/>
            </a:endParaRPr>
          </a:p>
        </p:txBody>
      </p:sp>
    </p:spTree>
    <p:custDataLst>
      <p:tags r:id="rId1"/>
    </p:custDataLst>
    <p:extLst>
      <p:ext uri="{BB962C8B-B14F-4D97-AF65-F5344CB8AC3E}">
        <p14:creationId xmlns:p14="http://schemas.microsoft.com/office/powerpoint/2010/main" val="63758730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AC5E3-0B37-4828-B4D7-E9F235D40B15}"/>
              </a:ext>
            </a:extLst>
          </p:cNvPr>
          <p:cNvSpPr>
            <a:spLocks noGrp="1"/>
          </p:cNvSpPr>
          <p:nvPr>
            <p:ph type="title"/>
          </p:nvPr>
        </p:nvSpPr>
        <p:spPr/>
        <p:txBody>
          <a:bodyPr/>
          <a:lstStyle/>
          <a:p>
            <a:r>
              <a:rPr lang="en-US" dirty="0"/>
              <a:t>Answers for Scenario 3  -  Tom </a:t>
            </a:r>
          </a:p>
        </p:txBody>
      </p:sp>
      <p:sp>
        <p:nvSpPr>
          <p:cNvPr id="3" name="Content Placeholder 2">
            <a:extLst>
              <a:ext uri="{FF2B5EF4-FFF2-40B4-BE49-F238E27FC236}">
                <a16:creationId xmlns:a16="http://schemas.microsoft.com/office/drawing/2014/main" id="{F2BF0D10-76F9-45BF-839D-CDD6CFA9F35D}"/>
              </a:ext>
            </a:extLst>
          </p:cNvPr>
          <p:cNvSpPr>
            <a:spLocks noGrp="1"/>
          </p:cNvSpPr>
          <p:nvPr>
            <p:ph idx="1"/>
          </p:nvPr>
        </p:nvSpPr>
        <p:spPr>
          <a:xfrm>
            <a:off x="221942" y="1280161"/>
            <a:ext cx="8016536" cy="4799012"/>
          </a:xfrm>
        </p:spPr>
        <p:txBody>
          <a:bodyPr>
            <a:normAutofit/>
          </a:bodyPr>
          <a:lstStyle/>
          <a:p>
            <a:pPr marL="457200" lvl="1" indent="0">
              <a:lnSpc>
                <a:spcPts val="1800"/>
              </a:lnSpc>
              <a:buClr>
                <a:srgbClr val="5C5A5A"/>
              </a:buClr>
              <a:buSzPct val="100000"/>
              <a:buNone/>
            </a:pPr>
            <a:r>
              <a:rPr lang="en-US" dirty="0">
                <a:solidFill>
                  <a:schemeClr val="tx1"/>
                </a:solidFill>
                <a:latin typeface="Franklin Gothic Book" panose="020B0503020102020204" pitchFamily="34" charset="0"/>
              </a:rPr>
              <a:t>In addition to asking about Tom about Tax filing and whether or not he has access to any new coverage, explain the following to Tom: </a:t>
            </a: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Health Connector members that receive advance premium tax credits (APTCs), including through the ConnectorCare program, must file taxes for the years in which they receive APTCs, and “reconcile” the amount they took in advance with the amount they are eligible for based on their year-end income.</a:t>
            </a: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In Tom’s case, it is important that he files his taxes for 2018 as soon as possible, since this impacts his eligibility for tax credits in 2020. </a:t>
            </a: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Also important to note that the Health Connector is not allowed to view federal tax information or reveal federal tax information to members. </a:t>
            </a: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Explain that having access to other sources of coverage such as VA benefits or Medicare coverage would also make him ineligible for ConnectorCare or APTC-only coverage, so he should report access to other coverage if he becomes eligible in the future.  </a:t>
            </a:r>
          </a:p>
          <a:p>
            <a:pPr marL="640080" lvl="1" indent="-182880">
              <a:lnSpc>
                <a:spcPts val="1800"/>
              </a:lnSpc>
              <a:buClr>
                <a:srgbClr val="5C5A5A"/>
              </a:buClr>
              <a:buSzPct val="100000"/>
              <a:buFont typeface="Symbol" pitchFamily="18" charset="2"/>
              <a:buChar char="·"/>
            </a:pPr>
            <a:r>
              <a:rPr lang="en-US" dirty="0">
                <a:solidFill>
                  <a:schemeClr val="tx1"/>
                </a:solidFill>
                <a:latin typeface="Franklin Gothic Book" panose="020B0503020102020204" pitchFamily="34" charset="0"/>
              </a:rPr>
              <a:t>If a member is blocked from subsidies because they failed to reconcile their taxes, the Health Connector cannot tell the member that is why subsidies are not available for the coming year. </a:t>
            </a:r>
          </a:p>
          <a:p>
            <a:pPr marL="640080" lvl="1" indent="-182880">
              <a:lnSpc>
                <a:spcPts val="1800"/>
              </a:lnSpc>
              <a:buClr>
                <a:srgbClr val="5C5A5A"/>
              </a:buClr>
              <a:buSzPct val="100000"/>
              <a:buFont typeface="Symbol" pitchFamily="18" charset="2"/>
              <a:buChar char="·"/>
            </a:pPr>
            <a:endParaRPr lang="en-US" dirty="0">
              <a:solidFill>
                <a:schemeClr val="tx1"/>
              </a:solidFill>
              <a:latin typeface="Franklin Gothic Book" panose="020B0503020102020204" pitchFamily="34" charset="0"/>
            </a:endParaRPr>
          </a:p>
          <a:p>
            <a:pPr marL="457200" lvl="1" indent="0">
              <a:lnSpc>
                <a:spcPts val="1800"/>
              </a:lnSpc>
              <a:buClr>
                <a:srgbClr val="5C5A5A"/>
              </a:buClr>
              <a:buSzPct val="100000"/>
              <a:buNone/>
            </a:pPr>
            <a:endParaRPr lang="en-US" dirty="0">
              <a:solidFill>
                <a:schemeClr val="tx1"/>
              </a:solidFill>
              <a:latin typeface="Franklin Gothic Book" panose="020B0503020102020204" pitchFamily="34" charset="0"/>
            </a:endParaRPr>
          </a:p>
          <a:p>
            <a:endParaRPr lang="en-US" dirty="0"/>
          </a:p>
        </p:txBody>
      </p:sp>
      <p:sp>
        <p:nvSpPr>
          <p:cNvPr id="4" name="Slide Number Placeholder 3">
            <a:extLst>
              <a:ext uri="{FF2B5EF4-FFF2-40B4-BE49-F238E27FC236}">
                <a16:creationId xmlns:a16="http://schemas.microsoft.com/office/drawing/2014/main" id="{7042FFE5-9758-41C4-8611-7E932D41AA90}"/>
              </a:ext>
            </a:extLst>
          </p:cNvPr>
          <p:cNvSpPr>
            <a:spLocks noGrp="1"/>
          </p:cNvSpPr>
          <p:nvPr>
            <p:ph type="sldNum" sz="quarter" idx="10"/>
          </p:nvPr>
        </p:nvSpPr>
        <p:spPr/>
        <p:txBody>
          <a:bodyPr/>
          <a:lstStyle/>
          <a:p>
            <a:fld id="{254B5E65-296D-440E-9811-9528B653460B}" type="slidenum">
              <a:rPr lang="en-US" smtClean="0">
                <a:solidFill>
                  <a:srgbClr val="000000"/>
                </a:solidFill>
              </a:rPr>
              <a:pPr/>
              <a:t>9</a:t>
            </a:fld>
            <a:endParaRPr lang="en-US" dirty="0">
              <a:solidFill>
                <a:srgbClr val="000000"/>
              </a:solidFill>
            </a:endParaRPr>
          </a:p>
        </p:txBody>
      </p:sp>
    </p:spTree>
    <p:custDataLst>
      <p:tags r:id="rId1"/>
    </p:custDataLst>
    <p:extLst>
      <p:ext uri="{BB962C8B-B14F-4D97-AF65-F5344CB8AC3E}">
        <p14:creationId xmlns:p14="http://schemas.microsoft.com/office/powerpoint/2010/main" val="139840724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itle Slide">
  <a:themeElements>
    <a:clrScheme name="Custom 1">
      <a:dk1>
        <a:sysClr val="windowText" lastClr="000000"/>
      </a:dk1>
      <a:lt1>
        <a:srgbClr val="FFFFFF"/>
      </a:lt1>
      <a:dk2>
        <a:srgbClr val="44546A"/>
      </a:dk2>
      <a:lt2>
        <a:srgbClr val="E7E6E6"/>
      </a:lt2>
      <a:accent1>
        <a:srgbClr val="006494"/>
      </a:accent1>
      <a:accent2>
        <a:srgbClr val="6CB33F"/>
      </a:accent2>
      <a:accent3>
        <a:srgbClr val="006F78"/>
      </a:accent3>
      <a:accent4>
        <a:srgbClr val="A7005A"/>
      </a:accent4>
      <a:accent5>
        <a:srgbClr val="C56724"/>
      </a:accent5>
      <a:accent6>
        <a:srgbClr val="C7A92F"/>
      </a:accent6>
      <a:hlink>
        <a:srgbClr val="006F78"/>
      </a:hlink>
      <a:folHlink>
        <a:srgbClr val="62A7B6"/>
      </a:folHlink>
    </a:clrScheme>
    <a:fontScheme name="MAHC theme">
      <a:majorFont>
        <a:latin typeface="Rockwell"/>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Presentation1" id="{F387A29C-9477-4DF7-A51C-E17A67355A22}" vid="{A7C3C706-B299-4762-8E0B-E13E5DB3B229}"/>
    </a:ext>
  </a:extLst>
</a:theme>
</file>

<file path=ppt/theme/theme2.xml><?xml version="1.0" encoding="utf-8"?>
<a:theme xmlns:a="http://schemas.openxmlformats.org/drawingml/2006/main" name="Transition Slide">
  <a:themeElements>
    <a:clrScheme name="Custom 1">
      <a:dk1>
        <a:sysClr val="windowText" lastClr="000000"/>
      </a:dk1>
      <a:lt1>
        <a:srgbClr val="FFFFFF"/>
      </a:lt1>
      <a:dk2>
        <a:srgbClr val="44546A"/>
      </a:dk2>
      <a:lt2>
        <a:srgbClr val="E7E6E6"/>
      </a:lt2>
      <a:accent1>
        <a:srgbClr val="006494"/>
      </a:accent1>
      <a:accent2>
        <a:srgbClr val="6CB33F"/>
      </a:accent2>
      <a:accent3>
        <a:srgbClr val="006F78"/>
      </a:accent3>
      <a:accent4>
        <a:srgbClr val="A7005A"/>
      </a:accent4>
      <a:accent5>
        <a:srgbClr val="C56724"/>
      </a:accent5>
      <a:accent6>
        <a:srgbClr val="C7A92F"/>
      </a:accent6>
      <a:hlink>
        <a:srgbClr val="006F78"/>
      </a:hlink>
      <a:folHlink>
        <a:srgbClr val="62A7B6"/>
      </a:folHlink>
    </a:clrScheme>
    <a:fontScheme name="MAHC theme">
      <a:majorFont>
        <a:latin typeface="Rockwell"/>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387A29C-9477-4DF7-A51C-E17A67355A22}" vid="{C33EE8A6-19A9-427C-8D10-CD2067833299}"/>
    </a:ext>
  </a:extLst>
</a:theme>
</file>

<file path=ppt/theme/theme3.xml><?xml version="1.0" encoding="utf-8"?>
<a:theme xmlns:a="http://schemas.openxmlformats.org/drawingml/2006/main" name="Content Slides">
  <a:themeElements>
    <a:clrScheme name="Custom 1">
      <a:dk1>
        <a:sysClr val="windowText" lastClr="000000"/>
      </a:dk1>
      <a:lt1>
        <a:srgbClr val="FFFFFF"/>
      </a:lt1>
      <a:dk2>
        <a:srgbClr val="44546A"/>
      </a:dk2>
      <a:lt2>
        <a:srgbClr val="E7E6E6"/>
      </a:lt2>
      <a:accent1>
        <a:srgbClr val="006494"/>
      </a:accent1>
      <a:accent2>
        <a:srgbClr val="6CB33F"/>
      </a:accent2>
      <a:accent3>
        <a:srgbClr val="008C99"/>
      </a:accent3>
      <a:accent4>
        <a:srgbClr val="71004D"/>
      </a:accent4>
      <a:accent5>
        <a:srgbClr val="DC8E28"/>
      </a:accent5>
      <a:accent6>
        <a:srgbClr val="C7A92F"/>
      </a:accent6>
      <a:hlink>
        <a:srgbClr val="006F78"/>
      </a:hlink>
      <a:folHlink>
        <a:srgbClr val="62A7B6"/>
      </a:folHlink>
    </a:clrScheme>
    <a:fontScheme name="MAHC theme">
      <a:majorFont>
        <a:latin typeface="Rockwell"/>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387A29C-9477-4DF7-A51C-E17A67355A22}" vid="{0B56E8C4-C028-4633-A276-5EF425ABC43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MAHC-PPT template</Template>
  <TotalTime>1113</TotalTime>
  <Words>886</Words>
  <Application>Microsoft Office PowerPoint</Application>
  <PresentationFormat>On-screen Show (4:3)</PresentationFormat>
  <Paragraphs>78</Paragraphs>
  <Slides>10</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MS PGothic</vt:lpstr>
      <vt:lpstr>Arial</vt:lpstr>
      <vt:lpstr>Calibri</vt:lpstr>
      <vt:lpstr>Franklin Gothic Book</vt:lpstr>
      <vt:lpstr>Franklin Gothic Demi</vt:lpstr>
      <vt:lpstr>Rockwell</vt:lpstr>
      <vt:lpstr>Symbol</vt:lpstr>
      <vt:lpstr>Wingdings</vt:lpstr>
      <vt:lpstr>Title Slide</vt:lpstr>
      <vt:lpstr>Transition Slide</vt:lpstr>
      <vt:lpstr>Content Slides</vt:lpstr>
      <vt:lpstr>Group Activity Answers</vt:lpstr>
      <vt:lpstr>Scenario 1 -  Louis</vt:lpstr>
      <vt:lpstr>Answers for Scenario 1 -  Louis</vt:lpstr>
      <vt:lpstr>Answers for Scenario 1 -  Louis</vt:lpstr>
      <vt:lpstr>Answers for Scenario 1 -  Louis</vt:lpstr>
      <vt:lpstr>Scenario 2  -  Maria </vt:lpstr>
      <vt:lpstr>Answers for Scenario 2  -  Maria </vt:lpstr>
      <vt:lpstr>Scenario 3  -  Tom </vt:lpstr>
      <vt:lpstr>Answers for Scenario 3  -  Tom </vt:lpstr>
      <vt:lpstr>Answers for Scenario 3 -  Tom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 Rockwell Bold, 34pt</dc:title>
  <dc:creator>Conte, Niki (CCA)</dc:creator>
  <cp:lastModifiedBy>Carson, Lynn</cp:lastModifiedBy>
  <cp:revision>83</cp:revision>
  <cp:lastPrinted>2019-07-10T17:24:35Z</cp:lastPrinted>
  <dcterms:created xsi:type="dcterms:W3CDTF">2019-06-03T13:45:29Z</dcterms:created>
  <dcterms:modified xsi:type="dcterms:W3CDTF">2019-07-10T17:25:52Z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E1760234-748B-46E1-8443-4E0ACAB5F18D</vt:lpwstr>
  </property>
  <property fmtid="{D5CDD505-2E9C-101B-9397-08002B2CF9AE}" pid="3" name="ArticulatePath">
    <vt:lpwstr>OE 2020 Scenarios</vt:lpwstr>
  </property>
</Properties>
</file>